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3"/>
  </p:notesMasterIdLst>
  <p:sldIdLst>
    <p:sldId id="256" r:id="rId2"/>
    <p:sldId id="257" r:id="rId3"/>
    <p:sldId id="258" r:id="rId4"/>
    <p:sldId id="260" r:id="rId5"/>
    <p:sldId id="278" r:id="rId6"/>
    <p:sldId id="269" r:id="rId7"/>
    <p:sldId id="276" r:id="rId8"/>
    <p:sldId id="282" r:id="rId9"/>
    <p:sldId id="279" r:id="rId10"/>
    <p:sldId id="283" r:id="rId11"/>
    <p:sldId id="284" r:id="rId12"/>
    <p:sldId id="280" r:id="rId13"/>
    <p:sldId id="285" r:id="rId14"/>
    <p:sldId id="286" r:id="rId15"/>
    <p:sldId id="287" r:id="rId16"/>
    <p:sldId id="288" r:id="rId17"/>
    <p:sldId id="262" r:id="rId18"/>
    <p:sldId id="289" r:id="rId19"/>
    <p:sldId id="290" r:id="rId20"/>
    <p:sldId id="268" r:id="rId21"/>
    <p:sldId id="263" r:id="rId22"/>
  </p:sldIdLst>
  <p:sldSz cx="18288000" cy="10287000"/>
  <p:notesSz cx="6858000" cy="9144000"/>
  <p:embeddedFontLst>
    <p:embeddedFont>
      <p:font typeface="Century Gothic" panose="020B0502020202020204" pitchFamily="3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8" roundtripDataSignature="AMtx7mjoVYqwyJtnwYmhXeDxRcGTiOVgn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B7D3B99-4072-4367-85C0-600BEA440E48}">
  <a:tblStyle styleId="{BB7D3B99-4072-4367-85C0-600BEA440E48}"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2"/>
  </p:normalViewPr>
  <p:slideViewPr>
    <p:cSldViewPr snapToGrid="0">
      <p:cViewPr varScale="1">
        <p:scale>
          <a:sx n="70" d="100"/>
          <a:sy n="70" d="100"/>
        </p:scale>
        <p:origin x="840" y="2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a:extLst>
            <a:ext uri="{FF2B5EF4-FFF2-40B4-BE49-F238E27FC236}">
              <a16:creationId xmlns:a16="http://schemas.microsoft.com/office/drawing/2014/main" id="{0D413017-5FA6-B16E-9F67-19D64025DEEF}"/>
            </a:ext>
          </a:extLst>
        </p:cNvPr>
        <p:cNvGrpSpPr/>
        <p:nvPr/>
      </p:nvGrpSpPr>
      <p:grpSpPr>
        <a:xfrm>
          <a:off x="0" y="0"/>
          <a:ext cx="0" cy="0"/>
          <a:chOff x="0" y="0"/>
          <a:chExt cx="0" cy="0"/>
        </a:xfrm>
      </p:grpSpPr>
      <p:sp>
        <p:nvSpPr>
          <p:cNvPr id="198" name="Google Shape;198;p7:notes">
            <a:extLst>
              <a:ext uri="{FF2B5EF4-FFF2-40B4-BE49-F238E27FC236}">
                <a16:creationId xmlns:a16="http://schemas.microsoft.com/office/drawing/2014/main" id="{D4F37673-6C6E-BCE3-9082-7A5D10F9D18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7:notes">
            <a:extLst>
              <a:ext uri="{FF2B5EF4-FFF2-40B4-BE49-F238E27FC236}">
                <a16:creationId xmlns:a16="http://schemas.microsoft.com/office/drawing/2014/main" id="{89174FEA-2736-0F23-A0D2-767130ADE9A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2160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D82968B2-6708-F8F1-8A6C-3463DEE8549F}"/>
            </a:ext>
          </a:extLst>
        </p:cNvPr>
        <p:cNvGrpSpPr/>
        <p:nvPr/>
      </p:nvGrpSpPr>
      <p:grpSpPr>
        <a:xfrm>
          <a:off x="0" y="0"/>
          <a:ext cx="0" cy="0"/>
          <a:chOff x="0" y="0"/>
          <a:chExt cx="0" cy="0"/>
        </a:xfrm>
      </p:grpSpPr>
      <p:sp>
        <p:nvSpPr>
          <p:cNvPr id="168" name="Google Shape;168;p5:notes">
            <a:extLst>
              <a:ext uri="{FF2B5EF4-FFF2-40B4-BE49-F238E27FC236}">
                <a16:creationId xmlns:a16="http://schemas.microsoft.com/office/drawing/2014/main" id="{0F5482F4-193D-854E-A7DB-2DFE7F0CEA3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a:extLst>
              <a:ext uri="{FF2B5EF4-FFF2-40B4-BE49-F238E27FC236}">
                <a16:creationId xmlns:a16="http://schemas.microsoft.com/office/drawing/2014/main" id="{2EA39A28-BD7B-AC91-D8AB-0363AC261C3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773987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a:extLst>
            <a:ext uri="{FF2B5EF4-FFF2-40B4-BE49-F238E27FC236}">
              <a16:creationId xmlns:a16="http://schemas.microsoft.com/office/drawing/2014/main" id="{D49732C9-D5A3-462C-C6FB-50B310F45485}"/>
            </a:ext>
          </a:extLst>
        </p:cNvPr>
        <p:cNvGrpSpPr/>
        <p:nvPr/>
      </p:nvGrpSpPr>
      <p:grpSpPr>
        <a:xfrm>
          <a:off x="0" y="0"/>
          <a:ext cx="0" cy="0"/>
          <a:chOff x="0" y="0"/>
          <a:chExt cx="0" cy="0"/>
        </a:xfrm>
      </p:grpSpPr>
      <p:sp>
        <p:nvSpPr>
          <p:cNvPr id="198" name="Google Shape;198;p7:notes">
            <a:extLst>
              <a:ext uri="{FF2B5EF4-FFF2-40B4-BE49-F238E27FC236}">
                <a16:creationId xmlns:a16="http://schemas.microsoft.com/office/drawing/2014/main" id="{20A5EAAF-3BFE-4D89-50E3-D6461D03B40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7:notes">
            <a:extLst>
              <a:ext uri="{FF2B5EF4-FFF2-40B4-BE49-F238E27FC236}">
                <a16:creationId xmlns:a16="http://schemas.microsoft.com/office/drawing/2014/main" id="{ECC09DE1-A05B-A245-0012-F21DC1A9330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106022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a:extLst>
            <a:ext uri="{FF2B5EF4-FFF2-40B4-BE49-F238E27FC236}">
              <a16:creationId xmlns:a16="http://schemas.microsoft.com/office/drawing/2014/main" id="{8F5F1D38-DBF0-B3E1-750F-BEF86BF0788C}"/>
            </a:ext>
          </a:extLst>
        </p:cNvPr>
        <p:cNvGrpSpPr/>
        <p:nvPr/>
      </p:nvGrpSpPr>
      <p:grpSpPr>
        <a:xfrm>
          <a:off x="0" y="0"/>
          <a:ext cx="0" cy="0"/>
          <a:chOff x="0" y="0"/>
          <a:chExt cx="0" cy="0"/>
        </a:xfrm>
      </p:grpSpPr>
      <p:sp>
        <p:nvSpPr>
          <p:cNvPr id="198" name="Google Shape;198;p7:notes">
            <a:extLst>
              <a:ext uri="{FF2B5EF4-FFF2-40B4-BE49-F238E27FC236}">
                <a16:creationId xmlns:a16="http://schemas.microsoft.com/office/drawing/2014/main" id="{7DF8A425-4AD5-B75D-19B6-5EC92969F5F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7:notes">
            <a:extLst>
              <a:ext uri="{FF2B5EF4-FFF2-40B4-BE49-F238E27FC236}">
                <a16:creationId xmlns:a16="http://schemas.microsoft.com/office/drawing/2014/main" id="{2AEC3DD5-CB2F-9CC0-2C06-15A9039BB48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61074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3EB98384-F0C8-54E0-1026-8AFD02FAC278}"/>
            </a:ext>
          </a:extLst>
        </p:cNvPr>
        <p:cNvGrpSpPr/>
        <p:nvPr/>
      </p:nvGrpSpPr>
      <p:grpSpPr>
        <a:xfrm>
          <a:off x="0" y="0"/>
          <a:ext cx="0" cy="0"/>
          <a:chOff x="0" y="0"/>
          <a:chExt cx="0" cy="0"/>
        </a:xfrm>
      </p:grpSpPr>
      <p:sp>
        <p:nvSpPr>
          <p:cNvPr id="168" name="Google Shape;168;p5:notes">
            <a:extLst>
              <a:ext uri="{FF2B5EF4-FFF2-40B4-BE49-F238E27FC236}">
                <a16:creationId xmlns:a16="http://schemas.microsoft.com/office/drawing/2014/main" id="{C900E8D0-0D00-0178-9C93-2F6B4045159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a:extLst>
              <a:ext uri="{FF2B5EF4-FFF2-40B4-BE49-F238E27FC236}">
                <a16:creationId xmlns:a16="http://schemas.microsoft.com/office/drawing/2014/main" id="{8A5BD2C1-01DF-9A00-F42F-97DE7F215A9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386365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a:extLst>
            <a:ext uri="{FF2B5EF4-FFF2-40B4-BE49-F238E27FC236}">
              <a16:creationId xmlns:a16="http://schemas.microsoft.com/office/drawing/2014/main" id="{01A5A885-85DF-8F8C-3F8E-296C4A5AB8B2}"/>
            </a:ext>
          </a:extLst>
        </p:cNvPr>
        <p:cNvGrpSpPr/>
        <p:nvPr/>
      </p:nvGrpSpPr>
      <p:grpSpPr>
        <a:xfrm>
          <a:off x="0" y="0"/>
          <a:ext cx="0" cy="0"/>
          <a:chOff x="0" y="0"/>
          <a:chExt cx="0" cy="0"/>
        </a:xfrm>
      </p:grpSpPr>
      <p:sp>
        <p:nvSpPr>
          <p:cNvPr id="198" name="Google Shape;198;p7:notes">
            <a:extLst>
              <a:ext uri="{FF2B5EF4-FFF2-40B4-BE49-F238E27FC236}">
                <a16:creationId xmlns:a16="http://schemas.microsoft.com/office/drawing/2014/main" id="{72895FD4-1763-C310-29FA-3F6933A4746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7:notes">
            <a:extLst>
              <a:ext uri="{FF2B5EF4-FFF2-40B4-BE49-F238E27FC236}">
                <a16:creationId xmlns:a16="http://schemas.microsoft.com/office/drawing/2014/main" id="{62179533-302D-5A35-7F52-6E71AF3975B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65483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a:extLst>
            <a:ext uri="{FF2B5EF4-FFF2-40B4-BE49-F238E27FC236}">
              <a16:creationId xmlns:a16="http://schemas.microsoft.com/office/drawing/2014/main" id="{BE34823D-F03D-FD69-B740-30599BBBC771}"/>
            </a:ext>
          </a:extLst>
        </p:cNvPr>
        <p:cNvGrpSpPr/>
        <p:nvPr/>
      </p:nvGrpSpPr>
      <p:grpSpPr>
        <a:xfrm>
          <a:off x="0" y="0"/>
          <a:ext cx="0" cy="0"/>
          <a:chOff x="0" y="0"/>
          <a:chExt cx="0" cy="0"/>
        </a:xfrm>
      </p:grpSpPr>
      <p:sp>
        <p:nvSpPr>
          <p:cNvPr id="198" name="Google Shape;198;p7:notes">
            <a:extLst>
              <a:ext uri="{FF2B5EF4-FFF2-40B4-BE49-F238E27FC236}">
                <a16:creationId xmlns:a16="http://schemas.microsoft.com/office/drawing/2014/main" id="{7F7474ED-BC7C-9063-F110-5E8329EE475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7:notes">
            <a:extLst>
              <a:ext uri="{FF2B5EF4-FFF2-40B4-BE49-F238E27FC236}">
                <a16:creationId xmlns:a16="http://schemas.microsoft.com/office/drawing/2014/main" id="{4688D0F2-2E1F-D4E7-9032-279AD816D81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39741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a:extLst>
            <a:ext uri="{FF2B5EF4-FFF2-40B4-BE49-F238E27FC236}">
              <a16:creationId xmlns:a16="http://schemas.microsoft.com/office/drawing/2014/main" id="{553930AA-0799-FA48-5BAA-90CE24BD1E29}"/>
            </a:ext>
          </a:extLst>
        </p:cNvPr>
        <p:cNvGrpSpPr/>
        <p:nvPr/>
      </p:nvGrpSpPr>
      <p:grpSpPr>
        <a:xfrm>
          <a:off x="0" y="0"/>
          <a:ext cx="0" cy="0"/>
          <a:chOff x="0" y="0"/>
          <a:chExt cx="0" cy="0"/>
        </a:xfrm>
      </p:grpSpPr>
      <p:sp>
        <p:nvSpPr>
          <p:cNvPr id="198" name="Google Shape;198;p7:notes">
            <a:extLst>
              <a:ext uri="{FF2B5EF4-FFF2-40B4-BE49-F238E27FC236}">
                <a16:creationId xmlns:a16="http://schemas.microsoft.com/office/drawing/2014/main" id="{4D83225C-3852-A155-A955-62B08C707A3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7:notes">
            <a:extLst>
              <a:ext uri="{FF2B5EF4-FFF2-40B4-BE49-F238E27FC236}">
                <a16:creationId xmlns:a16="http://schemas.microsoft.com/office/drawing/2014/main" id="{C28357FB-26C0-31E4-E7E5-E4C0E144043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21045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a:extLst>
            <a:ext uri="{FF2B5EF4-FFF2-40B4-BE49-F238E27FC236}">
              <a16:creationId xmlns:a16="http://schemas.microsoft.com/office/drawing/2014/main" id="{E65131B0-659F-19EC-9792-C495763E3517}"/>
            </a:ext>
          </a:extLst>
        </p:cNvPr>
        <p:cNvGrpSpPr/>
        <p:nvPr/>
      </p:nvGrpSpPr>
      <p:grpSpPr>
        <a:xfrm>
          <a:off x="0" y="0"/>
          <a:ext cx="0" cy="0"/>
          <a:chOff x="0" y="0"/>
          <a:chExt cx="0" cy="0"/>
        </a:xfrm>
      </p:grpSpPr>
      <p:sp>
        <p:nvSpPr>
          <p:cNvPr id="198" name="Google Shape;198;p7:notes">
            <a:extLst>
              <a:ext uri="{FF2B5EF4-FFF2-40B4-BE49-F238E27FC236}">
                <a16:creationId xmlns:a16="http://schemas.microsoft.com/office/drawing/2014/main" id="{35627F27-F806-968E-1411-046964D7791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7:notes">
            <a:extLst>
              <a:ext uri="{FF2B5EF4-FFF2-40B4-BE49-F238E27FC236}">
                <a16:creationId xmlns:a16="http://schemas.microsoft.com/office/drawing/2014/main" id="{7F42F939-853F-8EFB-74A4-3DAC2E1DA37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35731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9" name="Google Shape;109;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a:extLst>
            <a:ext uri="{FF2B5EF4-FFF2-40B4-BE49-F238E27FC236}">
              <a16:creationId xmlns:a16="http://schemas.microsoft.com/office/drawing/2014/main" id="{6B9E2CCE-B4F0-72ED-8195-5059C2E8C572}"/>
            </a:ext>
          </a:extLst>
        </p:cNvPr>
        <p:cNvGrpSpPr/>
        <p:nvPr/>
      </p:nvGrpSpPr>
      <p:grpSpPr>
        <a:xfrm>
          <a:off x="0" y="0"/>
          <a:ext cx="0" cy="0"/>
          <a:chOff x="0" y="0"/>
          <a:chExt cx="0" cy="0"/>
        </a:xfrm>
      </p:grpSpPr>
      <p:sp>
        <p:nvSpPr>
          <p:cNvPr id="198" name="Google Shape;198;p7:notes">
            <a:extLst>
              <a:ext uri="{FF2B5EF4-FFF2-40B4-BE49-F238E27FC236}">
                <a16:creationId xmlns:a16="http://schemas.microsoft.com/office/drawing/2014/main" id="{2291593C-5069-997D-05DB-C5A92435E94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7:notes">
            <a:extLst>
              <a:ext uri="{FF2B5EF4-FFF2-40B4-BE49-F238E27FC236}">
                <a16:creationId xmlns:a16="http://schemas.microsoft.com/office/drawing/2014/main" id="{E75408D2-04ED-214F-C119-FA74E6A7906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044396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4" name="Google Shape;13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4747D18B-ECC4-3497-8A51-CE1DA6AEEA44}"/>
            </a:ext>
          </a:extLst>
        </p:cNvPr>
        <p:cNvGrpSpPr/>
        <p:nvPr/>
      </p:nvGrpSpPr>
      <p:grpSpPr>
        <a:xfrm>
          <a:off x="0" y="0"/>
          <a:ext cx="0" cy="0"/>
          <a:chOff x="0" y="0"/>
          <a:chExt cx="0" cy="0"/>
        </a:xfrm>
      </p:grpSpPr>
      <p:sp>
        <p:nvSpPr>
          <p:cNvPr id="168" name="Google Shape;168;p5:notes">
            <a:extLst>
              <a:ext uri="{FF2B5EF4-FFF2-40B4-BE49-F238E27FC236}">
                <a16:creationId xmlns:a16="http://schemas.microsoft.com/office/drawing/2014/main" id="{5930985B-D431-2E4B-3CF8-C7F329BAEC0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a:extLst>
              <a:ext uri="{FF2B5EF4-FFF2-40B4-BE49-F238E27FC236}">
                <a16:creationId xmlns:a16="http://schemas.microsoft.com/office/drawing/2014/main" id="{BDDA7277-3672-9BD6-410B-9E817D8C6BD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47511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61CF0B2E-9427-8B51-F7CC-E15D0D54603D}"/>
            </a:ext>
          </a:extLst>
        </p:cNvPr>
        <p:cNvGrpSpPr/>
        <p:nvPr/>
      </p:nvGrpSpPr>
      <p:grpSpPr>
        <a:xfrm>
          <a:off x="0" y="0"/>
          <a:ext cx="0" cy="0"/>
          <a:chOff x="0" y="0"/>
          <a:chExt cx="0" cy="0"/>
        </a:xfrm>
      </p:grpSpPr>
      <p:sp>
        <p:nvSpPr>
          <p:cNvPr id="168" name="Google Shape;168;p5:notes">
            <a:extLst>
              <a:ext uri="{FF2B5EF4-FFF2-40B4-BE49-F238E27FC236}">
                <a16:creationId xmlns:a16="http://schemas.microsoft.com/office/drawing/2014/main" id="{96DFE7CB-5D0C-84B3-76FD-5C231FAD7E3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a:extLst>
              <a:ext uri="{FF2B5EF4-FFF2-40B4-BE49-F238E27FC236}">
                <a16:creationId xmlns:a16="http://schemas.microsoft.com/office/drawing/2014/main" id="{BC0CAE54-D0E9-98EC-5100-771A6ABD373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65625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a:extLst>
            <a:ext uri="{FF2B5EF4-FFF2-40B4-BE49-F238E27FC236}">
              <a16:creationId xmlns:a16="http://schemas.microsoft.com/office/drawing/2014/main" id="{E1F2F53D-3E06-3420-C028-19BE7834E8C7}"/>
            </a:ext>
          </a:extLst>
        </p:cNvPr>
        <p:cNvGrpSpPr/>
        <p:nvPr/>
      </p:nvGrpSpPr>
      <p:grpSpPr>
        <a:xfrm>
          <a:off x="0" y="0"/>
          <a:ext cx="0" cy="0"/>
          <a:chOff x="0" y="0"/>
          <a:chExt cx="0" cy="0"/>
        </a:xfrm>
      </p:grpSpPr>
      <p:sp>
        <p:nvSpPr>
          <p:cNvPr id="198" name="Google Shape;198;p7:notes">
            <a:extLst>
              <a:ext uri="{FF2B5EF4-FFF2-40B4-BE49-F238E27FC236}">
                <a16:creationId xmlns:a16="http://schemas.microsoft.com/office/drawing/2014/main" id="{067564A5-5A25-944D-CE69-0195B18D44E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7:notes">
            <a:extLst>
              <a:ext uri="{FF2B5EF4-FFF2-40B4-BE49-F238E27FC236}">
                <a16:creationId xmlns:a16="http://schemas.microsoft.com/office/drawing/2014/main" id="{D716097F-0D63-9BA1-FFFB-ADB3B2DB02E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449534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C9DCA410-71A2-82BC-81B8-6CC08AB5FB46}"/>
            </a:ext>
          </a:extLst>
        </p:cNvPr>
        <p:cNvGrpSpPr/>
        <p:nvPr/>
      </p:nvGrpSpPr>
      <p:grpSpPr>
        <a:xfrm>
          <a:off x="0" y="0"/>
          <a:ext cx="0" cy="0"/>
          <a:chOff x="0" y="0"/>
          <a:chExt cx="0" cy="0"/>
        </a:xfrm>
      </p:grpSpPr>
      <p:sp>
        <p:nvSpPr>
          <p:cNvPr id="168" name="Google Shape;168;p5:notes">
            <a:extLst>
              <a:ext uri="{FF2B5EF4-FFF2-40B4-BE49-F238E27FC236}">
                <a16:creationId xmlns:a16="http://schemas.microsoft.com/office/drawing/2014/main" id="{17ECC798-D665-59C8-6605-E6EC1D16FF3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a:extLst>
              <a:ext uri="{FF2B5EF4-FFF2-40B4-BE49-F238E27FC236}">
                <a16:creationId xmlns:a16="http://schemas.microsoft.com/office/drawing/2014/main" id="{A7538090-DE5E-03FC-66AE-DE082429B91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69614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a:extLst>
            <a:ext uri="{FF2B5EF4-FFF2-40B4-BE49-F238E27FC236}">
              <a16:creationId xmlns:a16="http://schemas.microsoft.com/office/drawing/2014/main" id="{512FBCFB-7953-0213-CBFA-31AB06E1AD76}"/>
            </a:ext>
          </a:extLst>
        </p:cNvPr>
        <p:cNvGrpSpPr/>
        <p:nvPr/>
      </p:nvGrpSpPr>
      <p:grpSpPr>
        <a:xfrm>
          <a:off x="0" y="0"/>
          <a:ext cx="0" cy="0"/>
          <a:chOff x="0" y="0"/>
          <a:chExt cx="0" cy="0"/>
        </a:xfrm>
      </p:grpSpPr>
      <p:sp>
        <p:nvSpPr>
          <p:cNvPr id="198" name="Google Shape;198;p7:notes">
            <a:extLst>
              <a:ext uri="{FF2B5EF4-FFF2-40B4-BE49-F238E27FC236}">
                <a16:creationId xmlns:a16="http://schemas.microsoft.com/office/drawing/2014/main" id="{050A50D8-A081-BAD5-F635-9469D9A9428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7:notes">
            <a:extLst>
              <a:ext uri="{FF2B5EF4-FFF2-40B4-BE49-F238E27FC236}">
                <a16:creationId xmlns:a16="http://schemas.microsoft.com/office/drawing/2014/main" id="{69D32A05-8148-4ACD-4F45-0E0892388DA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37373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9"/>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0"/>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0"/>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4"/>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4"/>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5"/>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5"/>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5"/>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5"/>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1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8"/>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8"/>
          <p:cNvSpPr>
            <a:spLocks noGrp="1"/>
          </p:cNvSpPr>
          <p:nvPr>
            <p:ph type="pic" idx="2"/>
          </p:nvPr>
        </p:nvSpPr>
        <p:spPr>
          <a:xfrm>
            <a:off x="1792288" y="612775"/>
            <a:ext cx="5486400" cy="4114800"/>
          </a:xfrm>
          <a:prstGeom prst="rect">
            <a:avLst/>
          </a:prstGeom>
          <a:noFill/>
          <a:ln>
            <a:noFill/>
          </a:ln>
        </p:spPr>
      </p:sp>
      <p:sp>
        <p:nvSpPr>
          <p:cNvPr id="64" name="Google Shape;64;p18"/>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jp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8.jpe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21.png"/><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hyperlink" Target="https://creativecommons.org/licenses/by-nc/4.0/legalcode.en" TargetMode="External"/><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83"/>
        <p:cNvGrpSpPr/>
        <p:nvPr/>
      </p:nvGrpSpPr>
      <p:grpSpPr>
        <a:xfrm>
          <a:off x="0" y="0"/>
          <a:ext cx="0" cy="0"/>
          <a:chOff x="0" y="0"/>
          <a:chExt cx="0" cy="0"/>
        </a:xfrm>
      </p:grpSpPr>
      <p:grpSp>
        <p:nvGrpSpPr>
          <p:cNvPr id="84" name="Google Shape;84;p1"/>
          <p:cNvGrpSpPr/>
          <p:nvPr/>
        </p:nvGrpSpPr>
        <p:grpSpPr>
          <a:xfrm>
            <a:off x="1644693" y="8959365"/>
            <a:ext cx="17982161" cy="4071419"/>
            <a:chOff x="0" y="-9525"/>
            <a:chExt cx="5559109" cy="1258662"/>
          </a:xfrm>
        </p:grpSpPr>
        <p:sp>
          <p:nvSpPr>
            <p:cNvPr id="85" name="Google Shape;85;p1"/>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
            <p:cNvSpPr txBox="1"/>
            <p:nvPr/>
          </p:nvSpPr>
          <p:spPr>
            <a:xfrm>
              <a:off x="0" y="-9525"/>
              <a:ext cx="5559109" cy="125866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87" name="Google Shape;87;p1"/>
          <p:cNvGrpSpPr/>
          <p:nvPr/>
        </p:nvGrpSpPr>
        <p:grpSpPr>
          <a:xfrm>
            <a:off x="-1047171" y="4984823"/>
            <a:ext cx="17982161" cy="3531609"/>
            <a:chOff x="0" y="-9525"/>
            <a:chExt cx="5559109" cy="1091782"/>
          </a:xfrm>
        </p:grpSpPr>
        <p:sp>
          <p:nvSpPr>
            <p:cNvPr id="88" name="Google Shape;88;p1"/>
            <p:cNvSpPr/>
            <p:nvPr/>
          </p:nvSpPr>
          <p:spPr>
            <a:xfrm>
              <a:off x="0" y="0"/>
              <a:ext cx="5559109" cy="1082257"/>
            </a:xfrm>
            <a:custGeom>
              <a:avLst/>
              <a:gdLst/>
              <a:ahLst/>
              <a:cxnLst/>
              <a:rect l="l" t="t" r="r" b="b"/>
              <a:pathLst>
                <a:path w="5559109" h="1082257" extrusionOk="0">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
            <p:cNvSpPr txBox="1"/>
            <p:nvPr/>
          </p:nvSpPr>
          <p:spPr>
            <a:xfrm>
              <a:off x="0" y="-9525"/>
              <a:ext cx="5559109" cy="109178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90" name="Google Shape;90;p1"/>
          <p:cNvGrpSpPr/>
          <p:nvPr/>
        </p:nvGrpSpPr>
        <p:grpSpPr>
          <a:xfrm>
            <a:off x="1644693" y="-307801"/>
            <a:ext cx="18587781" cy="4847185"/>
            <a:chOff x="0" y="-9525"/>
            <a:chExt cx="5746334" cy="1498487"/>
          </a:xfrm>
        </p:grpSpPr>
        <p:sp>
          <p:nvSpPr>
            <p:cNvPr id="91" name="Google Shape;91;p1"/>
            <p:cNvSpPr/>
            <p:nvPr/>
          </p:nvSpPr>
          <p:spPr>
            <a:xfrm>
              <a:off x="0" y="0"/>
              <a:ext cx="5746334" cy="1488962"/>
            </a:xfrm>
            <a:custGeom>
              <a:avLst/>
              <a:gdLst/>
              <a:ahLst/>
              <a:cxnLst/>
              <a:rect l="l" t="t" r="r" b="b"/>
              <a:pathLst>
                <a:path w="5746334" h="1488962" extrusionOk="0">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
            <p:cNvSpPr txBox="1"/>
            <p:nvPr/>
          </p:nvSpPr>
          <p:spPr>
            <a:xfrm>
              <a:off x="0" y="-9525"/>
              <a:ext cx="5746334" cy="1498487"/>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cxnSp>
        <p:nvCxnSpPr>
          <p:cNvPr id="93" name="Google Shape;93;p1"/>
          <p:cNvCxnSpPr/>
          <p:nvPr/>
        </p:nvCxnSpPr>
        <p:spPr>
          <a:xfrm>
            <a:off x="1812732" y="6958684"/>
            <a:ext cx="7579840" cy="0"/>
          </a:xfrm>
          <a:prstGeom prst="straightConnector1">
            <a:avLst/>
          </a:prstGeom>
          <a:noFill/>
          <a:ln w="76200" cap="rnd" cmpd="sng">
            <a:solidFill>
              <a:srgbClr val="FFFFFF"/>
            </a:solidFill>
            <a:prstDash val="solid"/>
            <a:round/>
            <a:headEnd type="none" w="sm" len="sm"/>
            <a:tailEnd type="none" w="sm" len="sm"/>
          </a:ln>
        </p:spPr>
      </p:cxnSp>
      <p:sp>
        <p:nvSpPr>
          <p:cNvPr id="94" name="Google Shape;94;p1"/>
          <p:cNvSpPr txBox="1"/>
          <p:nvPr/>
        </p:nvSpPr>
        <p:spPr>
          <a:xfrm>
            <a:off x="1812732" y="7186190"/>
            <a:ext cx="15695140" cy="938783"/>
          </a:xfrm>
          <a:prstGeom prst="rect">
            <a:avLst/>
          </a:prstGeom>
          <a:noFill/>
          <a:ln>
            <a:noFill/>
          </a:ln>
        </p:spPr>
        <p:txBody>
          <a:bodyPr spcFirstLastPara="1" wrap="square" lIns="0" tIns="0" rIns="0" bIns="0" anchor="t" anchorCtr="0">
            <a:spAutoFit/>
          </a:bodyPr>
          <a:lstStyle/>
          <a:p>
            <a:pPr marL="0" marR="0" lvl="0" indent="0" algn="just" rtl="0">
              <a:lnSpc>
                <a:spcPct val="109989"/>
              </a:lnSpc>
              <a:spcBef>
                <a:spcPts val="0"/>
              </a:spcBef>
              <a:spcAft>
                <a:spcPts val="0"/>
              </a:spcAft>
              <a:buNone/>
            </a:pPr>
            <a:r>
              <a:rPr lang="en-US" sz="5546" b="0" i="0" u="none" strike="noStrike" cap="none" dirty="0">
                <a:solidFill>
                  <a:srgbClr val="0F2D2E"/>
                </a:solidFill>
                <a:latin typeface="Calibri"/>
                <a:ea typeface="Calibri"/>
                <a:cs typeface="Calibri"/>
                <a:sym typeface="Calibri"/>
              </a:rPr>
              <a:t>Integrating Arduino with Academic Subjects</a:t>
            </a:r>
            <a:endParaRPr lang="en-US" dirty="0"/>
          </a:p>
        </p:txBody>
      </p:sp>
      <p:sp>
        <p:nvSpPr>
          <p:cNvPr id="95" name="Google Shape;95;p1"/>
          <p:cNvSpPr txBox="1"/>
          <p:nvPr/>
        </p:nvSpPr>
        <p:spPr>
          <a:xfrm>
            <a:off x="1812732" y="5468870"/>
            <a:ext cx="15695100" cy="1448666"/>
          </a:xfrm>
          <a:prstGeom prst="rect">
            <a:avLst/>
          </a:prstGeom>
          <a:noFill/>
          <a:ln>
            <a:noFill/>
          </a:ln>
        </p:spPr>
        <p:txBody>
          <a:bodyPr spcFirstLastPara="1" wrap="square" lIns="0" tIns="0" rIns="0" bIns="0" anchor="t" anchorCtr="0">
            <a:spAutoFit/>
          </a:bodyPr>
          <a:lstStyle/>
          <a:p>
            <a:pPr marL="0" marR="0" lvl="0" indent="0" algn="just" rtl="0">
              <a:lnSpc>
                <a:spcPct val="110002"/>
              </a:lnSpc>
              <a:spcBef>
                <a:spcPts val="0"/>
              </a:spcBef>
              <a:spcAft>
                <a:spcPts val="0"/>
              </a:spcAft>
              <a:buNone/>
            </a:pPr>
            <a:r>
              <a:rPr lang="en-US" sz="8558" b="0" i="0" u="none" strike="noStrike" cap="none" dirty="0">
                <a:solidFill>
                  <a:srgbClr val="0F2D2E"/>
                </a:solidFill>
                <a:latin typeface="Century Gothic"/>
                <a:ea typeface="Century Gothic"/>
                <a:cs typeface="Century Gothic"/>
                <a:sym typeface="Century Gothic"/>
              </a:rPr>
              <a:t>Section 3 </a:t>
            </a:r>
            <a:endParaRPr dirty="0"/>
          </a:p>
        </p:txBody>
      </p:sp>
      <p:sp>
        <p:nvSpPr>
          <p:cNvPr id="96" name="Google Shape;96;p1"/>
          <p:cNvSpPr/>
          <p:nvPr/>
        </p:nvSpPr>
        <p:spPr>
          <a:xfrm>
            <a:off x="13849129" y="1028700"/>
            <a:ext cx="3248246" cy="714614"/>
          </a:xfrm>
          <a:custGeom>
            <a:avLst/>
            <a:gdLst/>
            <a:ahLst/>
            <a:cxnLst/>
            <a:rect l="l" t="t" r="r" b="b"/>
            <a:pathLst>
              <a:path w="3248246" h="714614" extrusionOk="0">
                <a:moveTo>
                  <a:pt x="0" y="0"/>
                </a:moveTo>
                <a:lnTo>
                  <a:pt x="3248246" y="0"/>
                </a:lnTo>
                <a:lnTo>
                  <a:pt x="3248246" y="714614"/>
                </a:lnTo>
                <a:lnTo>
                  <a:pt x="0" y="714614"/>
                </a:lnTo>
                <a:lnTo>
                  <a:pt x="0" y="0"/>
                </a:lnTo>
                <a:close/>
              </a:path>
            </a:pathLst>
          </a:custGeom>
          <a:blipFill rotWithShape="1">
            <a:blip r:embed="rId3">
              <a:alphaModFix/>
            </a:blip>
            <a:stretch>
              <a:fillRect t="-660" b="-661"/>
            </a:stretch>
          </a:blipFill>
          <a:ln>
            <a:noFill/>
          </a:ln>
        </p:spPr>
        <p:txBody>
          <a:bodyPr/>
          <a:lstStyle/>
          <a:p>
            <a:endParaRPr lang="tr-TR"/>
          </a:p>
        </p:txBody>
      </p:sp>
      <p:sp>
        <p:nvSpPr>
          <p:cNvPr id="97" name="Google Shape;97;p1"/>
          <p:cNvSpPr txBox="1"/>
          <p:nvPr/>
        </p:nvSpPr>
        <p:spPr>
          <a:xfrm>
            <a:off x="13849129" y="1902759"/>
            <a:ext cx="3248246" cy="314128"/>
          </a:xfrm>
          <a:prstGeom prst="rect">
            <a:avLst/>
          </a:prstGeom>
          <a:noFill/>
          <a:ln>
            <a:noFill/>
          </a:ln>
        </p:spPr>
        <p:txBody>
          <a:bodyPr spcFirstLastPara="1" wrap="square" lIns="0" tIns="0" rIns="0" bIns="0" anchor="t" anchorCtr="0">
            <a:spAutoFit/>
          </a:bodyPr>
          <a:lstStyle/>
          <a:p>
            <a:pPr marL="0" marR="0" lvl="0" indent="0" algn="just" rtl="0">
              <a:lnSpc>
                <a:spcPct val="109982"/>
              </a:lnSpc>
              <a:spcBef>
                <a:spcPts val="0"/>
              </a:spcBef>
              <a:spcAft>
                <a:spcPts val="0"/>
              </a:spcAft>
              <a:buNone/>
            </a:pPr>
            <a:r>
              <a:rPr lang="en-US" sz="2234" b="0" i="0" u="none" strike="noStrike" cap="none">
                <a:solidFill>
                  <a:srgbClr val="0F2D2E"/>
                </a:solidFill>
                <a:latin typeface="Century Gothic"/>
                <a:ea typeface="Century Gothic"/>
                <a:cs typeface="Century Gothic"/>
                <a:sym typeface="Century Gothic"/>
              </a:rPr>
              <a:t>Day Month Year</a:t>
            </a:r>
            <a:endParaRPr/>
          </a:p>
        </p:txBody>
      </p:sp>
      <p:sp>
        <p:nvSpPr>
          <p:cNvPr id="98" name="Google Shape;98;p1"/>
          <p:cNvSpPr/>
          <p:nvPr/>
        </p:nvSpPr>
        <p:spPr>
          <a:xfrm>
            <a:off x="2288229" y="9334337"/>
            <a:ext cx="1687820" cy="780148"/>
          </a:xfrm>
          <a:custGeom>
            <a:avLst/>
            <a:gdLst/>
            <a:ahLst/>
            <a:cxnLst/>
            <a:rect l="l" t="t" r="r" b="b"/>
            <a:pathLst>
              <a:path w="1687820" h="780148" extrusionOk="0">
                <a:moveTo>
                  <a:pt x="0" y="0"/>
                </a:moveTo>
                <a:lnTo>
                  <a:pt x="1687821" y="0"/>
                </a:lnTo>
                <a:lnTo>
                  <a:pt x="1687821" y="780148"/>
                </a:lnTo>
                <a:lnTo>
                  <a:pt x="0" y="780148"/>
                </a:lnTo>
                <a:lnTo>
                  <a:pt x="0" y="0"/>
                </a:lnTo>
                <a:close/>
              </a:path>
            </a:pathLst>
          </a:custGeom>
          <a:blipFill rotWithShape="1">
            <a:blip r:embed="rId4">
              <a:alphaModFix/>
            </a:blip>
            <a:stretch>
              <a:fillRect/>
            </a:stretch>
          </a:blipFill>
          <a:ln>
            <a:noFill/>
          </a:ln>
        </p:spPr>
        <p:txBody>
          <a:bodyPr/>
          <a:lstStyle/>
          <a:p>
            <a:endParaRPr lang="tr-TR"/>
          </a:p>
        </p:txBody>
      </p:sp>
      <p:sp>
        <p:nvSpPr>
          <p:cNvPr id="99" name="Google Shape;99;p1"/>
          <p:cNvSpPr/>
          <p:nvPr/>
        </p:nvSpPr>
        <p:spPr>
          <a:xfrm>
            <a:off x="8468919" y="9508232"/>
            <a:ext cx="1801998" cy="635204"/>
          </a:xfrm>
          <a:custGeom>
            <a:avLst/>
            <a:gdLst/>
            <a:ahLst/>
            <a:cxnLst/>
            <a:rect l="l" t="t" r="r" b="b"/>
            <a:pathLst>
              <a:path w="1801998" h="635204" extrusionOk="0">
                <a:moveTo>
                  <a:pt x="0" y="0"/>
                </a:moveTo>
                <a:lnTo>
                  <a:pt x="1801998" y="0"/>
                </a:lnTo>
                <a:lnTo>
                  <a:pt x="1801998" y="635205"/>
                </a:lnTo>
                <a:lnTo>
                  <a:pt x="0" y="63520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0" name="Google Shape;100;p1"/>
          <p:cNvSpPr/>
          <p:nvPr/>
        </p:nvSpPr>
        <p:spPr>
          <a:xfrm>
            <a:off x="6736443" y="9311482"/>
            <a:ext cx="1018563" cy="978188"/>
          </a:xfrm>
          <a:custGeom>
            <a:avLst/>
            <a:gdLst/>
            <a:ahLst/>
            <a:cxnLst/>
            <a:rect l="l" t="t" r="r" b="b"/>
            <a:pathLst>
              <a:path w="1018563" h="978188" extrusionOk="0">
                <a:moveTo>
                  <a:pt x="0" y="0"/>
                </a:moveTo>
                <a:lnTo>
                  <a:pt x="1018563" y="0"/>
                </a:lnTo>
                <a:lnTo>
                  <a:pt x="1018563" y="978188"/>
                </a:lnTo>
                <a:lnTo>
                  <a:pt x="0" y="978188"/>
                </a:lnTo>
                <a:lnTo>
                  <a:pt x="0" y="0"/>
                </a:lnTo>
                <a:close/>
              </a:path>
            </a:pathLst>
          </a:custGeom>
          <a:blipFill rotWithShape="1">
            <a:blip r:embed="rId6">
              <a:alphaModFix/>
            </a:blip>
            <a:stretch>
              <a:fillRect b="-26481"/>
            </a:stretch>
          </a:blipFill>
          <a:ln>
            <a:noFill/>
          </a:ln>
        </p:spPr>
        <p:txBody>
          <a:bodyPr/>
          <a:lstStyle/>
          <a:p>
            <a:endParaRPr lang="tr-TR"/>
          </a:p>
        </p:txBody>
      </p:sp>
      <p:sp>
        <p:nvSpPr>
          <p:cNvPr id="101" name="Google Shape;101;p1"/>
          <p:cNvSpPr/>
          <p:nvPr/>
        </p:nvSpPr>
        <p:spPr>
          <a:xfrm>
            <a:off x="16647789" y="9340040"/>
            <a:ext cx="1339344" cy="796603"/>
          </a:xfrm>
          <a:custGeom>
            <a:avLst/>
            <a:gdLst/>
            <a:ahLst/>
            <a:cxnLst/>
            <a:rect l="l" t="t" r="r" b="b"/>
            <a:pathLst>
              <a:path w="1339344" h="796603" extrusionOk="0">
                <a:moveTo>
                  <a:pt x="0" y="0"/>
                </a:moveTo>
                <a:lnTo>
                  <a:pt x="1339343" y="0"/>
                </a:lnTo>
                <a:lnTo>
                  <a:pt x="1339343" y="796603"/>
                </a:lnTo>
                <a:lnTo>
                  <a:pt x="0" y="796603"/>
                </a:lnTo>
                <a:lnTo>
                  <a:pt x="0" y="0"/>
                </a:lnTo>
                <a:close/>
              </a:path>
            </a:pathLst>
          </a:custGeom>
          <a:blipFill rotWithShape="1">
            <a:blip r:embed="rId7">
              <a:alphaModFix/>
            </a:blip>
            <a:stretch>
              <a:fillRect/>
            </a:stretch>
          </a:blipFill>
          <a:ln>
            <a:noFill/>
          </a:ln>
        </p:spPr>
        <p:txBody>
          <a:bodyPr/>
          <a:lstStyle/>
          <a:p>
            <a:endParaRPr lang="tr-TR"/>
          </a:p>
        </p:txBody>
      </p:sp>
      <p:sp>
        <p:nvSpPr>
          <p:cNvPr id="102" name="Google Shape;102;p1"/>
          <p:cNvSpPr/>
          <p:nvPr/>
        </p:nvSpPr>
        <p:spPr>
          <a:xfrm>
            <a:off x="15086784" y="9305793"/>
            <a:ext cx="1140529" cy="837237"/>
          </a:xfrm>
          <a:custGeom>
            <a:avLst/>
            <a:gdLst/>
            <a:ahLst/>
            <a:cxnLst/>
            <a:rect l="l" t="t" r="r" b="b"/>
            <a:pathLst>
              <a:path w="1140529" h="837237" extrusionOk="0">
                <a:moveTo>
                  <a:pt x="0" y="0"/>
                </a:moveTo>
                <a:lnTo>
                  <a:pt x="1140528" y="0"/>
                </a:lnTo>
                <a:lnTo>
                  <a:pt x="1140528" y="837237"/>
                </a:lnTo>
                <a:lnTo>
                  <a:pt x="0" y="837237"/>
                </a:lnTo>
                <a:lnTo>
                  <a:pt x="0" y="0"/>
                </a:lnTo>
                <a:close/>
              </a:path>
            </a:pathLst>
          </a:custGeom>
          <a:blipFill rotWithShape="1">
            <a:blip r:embed="rId8">
              <a:alphaModFix/>
            </a:blip>
            <a:stretch>
              <a:fillRect/>
            </a:stretch>
          </a:blipFill>
          <a:ln>
            <a:noFill/>
          </a:ln>
        </p:spPr>
        <p:txBody>
          <a:bodyPr/>
          <a:lstStyle/>
          <a:p>
            <a:endParaRPr lang="tr-TR"/>
          </a:p>
        </p:txBody>
      </p:sp>
      <p:sp>
        <p:nvSpPr>
          <p:cNvPr id="103" name="Google Shape;103;p1"/>
          <p:cNvSpPr/>
          <p:nvPr/>
        </p:nvSpPr>
        <p:spPr>
          <a:xfrm>
            <a:off x="4245223" y="9445918"/>
            <a:ext cx="1838725" cy="671206"/>
          </a:xfrm>
          <a:custGeom>
            <a:avLst/>
            <a:gdLst/>
            <a:ahLst/>
            <a:cxnLst/>
            <a:rect l="l" t="t" r="r" b="b"/>
            <a:pathLst>
              <a:path w="1838725" h="671206" extrusionOk="0">
                <a:moveTo>
                  <a:pt x="0" y="0"/>
                </a:moveTo>
                <a:lnTo>
                  <a:pt x="1838726" y="0"/>
                </a:lnTo>
                <a:lnTo>
                  <a:pt x="1838726" y="671206"/>
                </a:lnTo>
                <a:lnTo>
                  <a:pt x="0" y="671206"/>
                </a:lnTo>
                <a:lnTo>
                  <a:pt x="0" y="0"/>
                </a:lnTo>
                <a:close/>
              </a:path>
            </a:pathLst>
          </a:custGeom>
          <a:blipFill rotWithShape="1">
            <a:blip r:embed="rId9">
              <a:alphaModFix/>
            </a:blip>
            <a:stretch>
              <a:fillRect/>
            </a:stretch>
          </a:blipFill>
          <a:ln>
            <a:noFill/>
          </a:ln>
        </p:spPr>
        <p:txBody>
          <a:bodyPr/>
          <a:lstStyle/>
          <a:p>
            <a:endParaRPr lang="tr-TR"/>
          </a:p>
        </p:txBody>
      </p:sp>
      <p:sp>
        <p:nvSpPr>
          <p:cNvPr id="104" name="Google Shape;104;p1"/>
          <p:cNvSpPr/>
          <p:nvPr/>
        </p:nvSpPr>
        <p:spPr>
          <a:xfrm>
            <a:off x="12961428" y="9198507"/>
            <a:ext cx="1517433" cy="1079667"/>
          </a:xfrm>
          <a:custGeom>
            <a:avLst/>
            <a:gdLst/>
            <a:ahLst/>
            <a:cxnLst/>
            <a:rect l="l" t="t" r="r" b="b"/>
            <a:pathLst>
              <a:path w="1517433" h="1079667" extrusionOk="0">
                <a:moveTo>
                  <a:pt x="0" y="0"/>
                </a:moveTo>
                <a:lnTo>
                  <a:pt x="1517433" y="0"/>
                </a:lnTo>
                <a:lnTo>
                  <a:pt x="1517433" y="1079667"/>
                </a:lnTo>
                <a:lnTo>
                  <a:pt x="0" y="1079667"/>
                </a:lnTo>
                <a:lnTo>
                  <a:pt x="0" y="0"/>
                </a:lnTo>
                <a:close/>
              </a:path>
            </a:pathLst>
          </a:custGeom>
          <a:blipFill rotWithShape="1">
            <a:blip r:embed="rId10">
              <a:alphaModFix/>
            </a:blip>
            <a:stretch>
              <a:fillRect t="-20270" b="-20271"/>
            </a:stretch>
          </a:blipFill>
          <a:ln>
            <a:noFill/>
          </a:ln>
        </p:spPr>
        <p:txBody>
          <a:bodyPr/>
          <a:lstStyle/>
          <a:p>
            <a:endParaRPr lang="tr-TR"/>
          </a:p>
        </p:txBody>
      </p:sp>
      <p:sp>
        <p:nvSpPr>
          <p:cNvPr id="105" name="Google Shape;105;p1"/>
          <p:cNvSpPr/>
          <p:nvPr/>
        </p:nvSpPr>
        <p:spPr>
          <a:xfrm>
            <a:off x="11154547" y="9388809"/>
            <a:ext cx="1573852" cy="874050"/>
          </a:xfrm>
          <a:custGeom>
            <a:avLst/>
            <a:gdLst/>
            <a:ahLst/>
            <a:cxnLst/>
            <a:rect l="l" t="t" r="r" b="b"/>
            <a:pathLst>
              <a:path w="1573852" h="874050" extrusionOk="0">
                <a:moveTo>
                  <a:pt x="0" y="0"/>
                </a:moveTo>
                <a:lnTo>
                  <a:pt x="1573852" y="0"/>
                </a:lnTo>
                <a:lnTo>
                  <a:pt x="1573852" y="874050"/>
                </a:lnTo>
                <a:lnTo>
                  <a:pt x="0" y="874050"/>
                </a:lnTo>
                <a:lnTo>
                  <a:pt x="0" y="0"/>
                </a:lnTo>
                <a:close/>
              </a:path>
            </a:pathLst>
          </a:custGeom>
          <a:blipFill rotWithShape="1">
            <a:blip r:embed="rId11">
              <a:alphaModFix/>
            </a:blip>
            <a:stretch>
              <a:fillRect/>
            </a:stretch>
          </a:blipFill>
          <a:ln>
            <a:noFill/>
          </a:ln>
        </p:spPr>
        <p:txBody>
          <a:bodyPr/>
          <a:lstStyle/>
          <a:p>
            <a:endParaRPr lang="tr-TR"/>
          </a:p>
        </p:txBody>
      </p:sp>
      <p:pic>
        <p:nvPicPr>
          <p:cNvPr id="106" name="Google Shape;106;p1"/>
          <p:cNvPicPr preferRelativeResize="0"/>
          <p:nvPr/>
        </p:nvPicPr>
        <p:blipFill rotWithShape="1">
          <a:blip r:embed="rId12">
            <a:alphaModFix/>
          </a:blip>
          <a:srcRect/>
          <a:stretch/>
        </p:blipFill>
        <p:spPr>
          <a:xfrm>
            <a:off x="1728002" y="137848"/>
            <a:ext cx="4764034" cy="476403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0">
          <a:extLst>
            <a:ext uri="{FF2B5EF4-FFF2-40B4-BE49-F238E27FC236}">
              <a16:creationId xmlns:a16="http://schemas.microsoft.com/office/drawing/2014/main" id="{DEAEF535-A834-CE93-BD29-8B4FD79F0722}"/>
            </a:ext>
          </a:extLst>
        </p:cNvPr>
        <p:cNvGrpSpPr/>
        <p:nvPr/>
      </p:nvGrpSpPr>
      <p:grpSpPr>
        <a:xfrm>
          <a:off x="0" y="0"/>
          <a:ext cx="0" cy="0"/>
          <a:chOff x="0" y="0"/>
          <a:chExt cx="0" cy="0"/>
        </a:xfrm>
      </p:grpSpPr>
      <p:grpSp>
        <p:nvGrpSpPr>
          <p:cNvPr id="201" name="Google Shape;201;p7">
            <a:extLst>
              <a:ext uri="{FF2B5EF4-FFF2-40B4-BE49-F238E27FC236}">
                <a16:creationId xmlns:a16="http://schemas.microsoft.com/office/drawing/2014/main" id="{42374105-3B47-27F6-0C41-9216655988D8}"/>
              </a:ext>
            </a:extLst>
          </p:cNvPr>
          <p:cNvGrpSpPr/>
          <p:nvPr/>
        </p:nvGrpSpPr>
        <p:grpSpPr>
          <a:xfrm>
            <a:off x="-653516" y="1556412"/>
            <a:ext cx="20370072" cy="7386415"/>
            <a:chOff x="0" y="0"/>
            <a:chExt cx="5364957" cy="1585039"/>
          </a:xfrm>
        </p:grpSpPr>
        <p:sp>
          <p:nvSpPr>
            <p:cNvPr id="202" name="Google Shape;202;p7">
              <a:extLst>
                <a:ext uri="{FF2B5EF4-FFF2-40B4-BE49-F238E27FC236}">
                  <a16:creationId xmlns:a16="http://schemas.microsoft.com/office/drawing/2014/main" id="{C9837EE7-31F2-83CA-004E-B569CEFF03BC}"/>
                </a:ext>
              </a:extLst>
            </p:cNvPr>
            <p:cNvSpPr/>
            <p:nvPr/>
          </p:nvSpPr>
          <p:spPr>
            <a:xfrm>
              <a:off x="0" y="0"/>
              <a:ext cx="5364957" cy="1585039"/>
            </a:xfrm>
            <a:custGeom>
              <a:avLst/>
              <a:gdLst/>
              <a:ahLst/>
              <a:cxnLst/>
              <a:rect l="l" t="t" r="r" b="b"/>
              <a:pathLst>
                <a:path w="5364957" h="1585039" extrusionOk="0">
                  <a:moveTo>
                    <a:pt x="0" y="0"/>
                  </a:moveTo>
                  <a:lnTo>
                    <a:pt x="5364957" y="0"/>
                  </a:lnTo>
                  <a:lnTo>
                    <a:pt x="5364957" y="1585039"/>
                  </a:lnTo>
                  <a:lnTo>
                    <a:pt x="0" y="1585039"/>
                  </a:lnTo>
                  <a:close/>
                </a:path>
              </a:pathLst>
            </a:custGeom>
            <a:solidFill>
              <a:srgbClr val="FFFFFF"/>
            </a:solidFill>
            <a:ln w="114300" cap="sq" cmpd="sng">
              <a:solidFill>
                <a:srgbClr val="39999F"/>
              </a:solidFill>
              <a:prstDash val="solid"/>
              <a:miter lim="8000"/>
              <a:headEnd type="none" w="sm" len="sm"/>
              <a:tailEnd type="none" w="sm" len="sm"/>
            </a:ln>
          </p:spPr>
          <p:txBody>
            <a:bodyPr/>
            <a:lstStyle/>
            <a:p>
              <a:endParaRPr lang="tr-TR"/>
            </a:p>
          </p:txBody>
        </p:sp>
        <p:sp>
          <p:nvSpPr>
            <p:cNvPr id="203" name="Google Shape;203;p7">
              <a:extLst>
                <a:ext uri="{FF2B5EF4-FFF2-40B4-BE49-F238E27FC236}">
                  <a16:creationId xmlns:a16="http://schemas.microsoft.com/office/drawing/2014/main" id="{ED974A80-300C-4506-7059-9301A470F612}"/>
                </a:ext>
              </a:extLst>
            </p:cNvPr>
            <p:cNvSpPr txBox="1"/>
            <p:nvPr/>
          </p:nvSpPr>
          <p:spPr>
            <a:xfrm>
              <a:off x="0" y="28575"/>
              <a:ext cx="5364957" cy="1556464"/>
            </a:xfrm>
            <a:prstGeom prst="rect">
              <a:avLst/>
            </a:prstGeom>
            <a:noFill/>
            <a:ln>
              <a:noFill/>
            </a:ln>
          </p:spPr>
          <p:txBody>
            <a:bodyPr spcFirstLastPara="1" wrap="square" lIns="50800" tIns="50800" rIns="50800" bIns="50800" anchor="ctr" anchorCtr="0">
              <a:noAutofit/>
            </a:bodyPr>
            <a:lstStyle/>
            <a:p>
              <a:pPr marL="0" marR="0" lvl="0" indent="0" algn="ctr" rtl="0">
                <a:lnSpc>
                  <a:spcPct val="103833"/>
                </a:lnSpc>
                <a:spcBef>
                  <a:spcPts val="0"/>
                </a:spcBef>
                <a:spcAft>
                  <a:spcPts val="0"/>
                </a:spcAft>
                <a:buNone/>
              </a:pPr>
              <a:endParaRPr sz="1800" dirty="0">
                <a:solidFill>
                  <a:schemeClr val="dk1"/>
                </a:solidFill>
                <a:latin typeface="Calibri"/>
                <a:ea typeface="Calibri"/>
                <a:cs typeface="Calibri"/>
                <a:sym typeface="Calibri"/>
              </a:endParaRPr>
            </a:p>
          </p:txBody>
        </p:sp>
      </p:grpSp>
      <p:sp>
        <p:nvSpPr>
          <p:cNvPr id="204" name="Google Shape;204;p7">
            <a:extLst>
              <a:ext uri="{FF2B5EF4-FFF2-40B4-BE49-F238E27FC236}">
                <a16:creationId xmlns:a16="http://schemas.microsoft.com/office/drawing/2014/main" id="{385D3069-8969-E3CD-9772-41EABAE22C34}"/>
              </a:ext>
            </a:extLst>
          </p:cNvPr>
          <p:cNvSpPr txBox="1"/>
          <p:nvPr/>
        </p:nvSpPr>
        <p:spPr>
          <a:xfrm>
            <a:off x="-923790" y="1629532"/>
            <a:ext cx="8134432" cy="1221553"/>
          </a:xfrm>
          <a:prstGeom prst="rect">
            <a:avLst/>
          </a:prstGeom>
          <a:noFill/>
          <a:ln>
            <a:noFill/>
          </a:ln>
        </p:spPr>
        <p:txBody>
          <a:bodyPr spcFirstLastPara="1" wrap="square" lIns="0" tIns="0" rIns="0" bIns="0" anchor="t" anchorCtr="0">
            <a:spAutoFit/>
          </a:bodyPr>
          <a:lstStyle/>
          <a:p>
            <a:pPr marL="0" marR="0" lvl="0" indent="0" algn="r" rtl="0">
              <a:lnSpc>
                <a:spcPct val="147020"/>
              </a:lnSpc>
              <a:spcBef>
                <a:spcPts val="0"/>
              </a:spcBef>
              <a:spcAft>
                <a:spcPts val="0"/>
              </a:spcAft>
              <a:buNone/>
            </a:pPr>
            <a:r>
              <a:rPr lang="en-US" sz="5400" dirty="0">
                <a:solidFill>
                  <a:srgbClr val="0F2D2E"/>
                </a:solidFill>
                <a:latin typeface="Century Gothic"/>
                <a:ea typeface="Century Gothic"/>
                <a:cs typeface="Century Gothic"/>
                <a:sym typeface="Century Gothic"/>
              </a:rPr>
              <a:t>Project-2:</a:t>
            </a:r>
          </a:p>
        </p:txBody>
      </p:sp>
      <p:sp>
        <p:nvSpPr>
          <p:cNvPr id="205" name="Google Shape;205;p7">
            <a:extLst>
              <a:ext uri="{FF2B5EF4-FFF2-40B4-BE49-F238E27FC236}">
                <a16:creationId xmlns:a16="http://schemas.microsoft.com/office/drawing/2014/main" id="{24A1B043-9792-2D42-A296-2F076DC61D75}"/>
              </a:ext>
            </a:extLst>
          </p:cNvPr>
          <p:cNvSpPr txBox="1"/>
          <p:nvPr/>
        </p:nvSpPr>
        <p:spPr>
          <a:xfrm>
            <a:off x="476147" y="3436839"/>
            <a:ext cx="6912205" cy="5625258"/>
          </a:xfrm>
          <a:prstGeom prst="rect">
            <a:avLst/>
          </a:prstGeom>
          <a:noFill/>
          <a:ln>
            <a:noFill/>
          </a:ln>
        </p:spPr>
        <p:txBody>
          <a:bodyPr spcFirstLastPara="1" wrap="square" lIns="0" tIns="0" rIns="0" bIns="0" anchor="t" anchorCtr="0">
            <a:spAutoFit/>
          </a:bodyPr>
          <a:lstStyle/>
          <a:p>
            <a:pPr fontAlgn="base">
              <a:lnSpc>
                <a:spcPct val="107000"/>
              </a:lnSpc>
              <a:spcAft>
                <a:spcPts val="800"/>
              </a:spcAft>
            </a:pPr>
            <a:r>
              <a:rPr lang="pt-PT"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Codes </a:t>
            </a:r>
            <a:r>
              <a:rPr lang="pt-PT" sz="1800" b="1"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View</a:t>
            </a:r>
            <a:r>
              <a:rPr lang="pt-PT"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a:solidFill>
                  <a:srgbClr val="000000"/>
                </a:solidFill>
                <a:effectLst/>
                <a:latin typeface="Monaco" pitchFamily="2" charset="0"/>
                <a:ea typeface="Times New Roman" panose="02020603050405020304" pitchFamily="18" charset="0"/>
                <a:cs typeface="Times New Roman" panose="02020603050405020304" pitchFamily="18"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B85C00"/>
                </a:solidFill>
                <a:effectLst/>
                <a:latin typeface="inherit"/>
                <a:ea typeface="Times New Roman" panose="02020603050405020304" pitchFamily="18" charset="0"/>
                <a:cs typeface="Times New Roman" panose="02020603050405020304" pitchFamily="18" charset="0"/>
              </a:rPr>
              <a:t>#</a:t>
            </a:r>
            <a:r>
              <a:rPr lang="pt-PT" sz="1800" dirty="0" err="1">
                <a:solidFill>
                  <a:srgbClr val="B85C00"/>
                </a:solidFill>
                <a:effectLst/>
                <a:latin typeface="inherit"/>
                <a:ea typeface="Times New Roman" panose="02020603050405020304" pitchFamily="18" charset="0"/>
                <a:cs typeface="Times New Roman" panose="02020603050405020304" pitchFamily="18" charset="0"/>
              </a:rPr>
              <a:t>include</a:t>
            </a:r>
            <a:r>
              <a:rPr lang="pt-PT" sz="1800" dirty="0">
                <a:solidFill>
                  <a:srgbClr val="B85C00"/>
                </a:solidFill>
                <a:effectLst/>
                <a:latin typeface="inherit"/>
                <a:ea typeface="Times New Roman" panose="02020603050405020304" pitchFamily="18" charset="0"/>
                <a:cs typeface="Times New Roman" panose="02020603050405020304" pitchFamily="18" charset="0"/>
              </a:rPr>
              <a:t> &lt;dht11.h&gt;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B85C00"/>
                </a:solidFill>
                <a:effectLst/>
                <a:latin typeface="inherit"/>
                <a:ea typeface="Times New Roman" panose="02020603050405020304" pitchFamily="18" charset="0"/>
                <a:cs typeface="Times New Roman" panose="02020603050405020304" pitchFamily="18" charset="0"/>
              </a:rPr>
              <a:t>#</a:t>
            </a:r>
            <a:r>
              <a:rPr lang="pt-PT" sz="1800" dirty="0" err="1">
                <a:solidFill>
                  <a:srgbClr val="B85C00"/>
                </a:solidFill>
                <a:effectLst/>
                <a:latin typeface="inherit"/>
                <a:ea typeface="Times New Roman" panose="02020603050405020304" pitchFamily="18" charset="0"/>
                <a:cs typeface="Times New Roman" panose="02020603050405020304" pitchFamily="18" charset="0"/>
              </a:rPr>
              <a:t>include</a:t>
            </a:r>
            <a:r>
              <a:rPr lang="pt-PT" sz="1800" dirty="0">
                <a:solidFill>
                  <a:srgbClr val="B85C00"/>
                </a:solidFill>
                <a:effectLst/>
                <a:latin typeface="inherit"/>
                <a:ea typeface="Times New Roman" panose="02020603050405020304" pitchFamily="18" charset="0"/>
                <a:cs typeface="Times New Roman" panose="02020603050405020304" pitchFamily="18" charset="0"/>
              </a:rPr>
              <a:t> &lt;</a:t>
            </a:r>
            <a:r>
              <a:rPr lang="pt-PT" sz="1800" dirty="0" err="1">
                <a:solidFill>
                  <a:srgbClr val="B85C00"/>
                </a:solidFill>
                <a:effectLst/>
                <a:latin typeface="inherit"/>
                <a:ea typeface="Times New Roman" panose="02020603050405020304" pitchFamily="18" charset="0"/>
                <a:cs typeface="Times New Roman" panose="02020603050405020304" pitchFamily="18" charset="0"/>
              </a:rPr>
              <a:t>Wire.h</a:t>
            </a:r>
            <a:r>
              <a:rPr lang="pt-PT" sz="1800" dirty="0">
                <a:solidFill>
                  <a:srgbClr val="B85C00"/>
                </a:solidFill>
                <a:effectLst/>
                <a:latin typeface="inherit"/>
                <a:ea typeface="Times New Roman" panose="02020603050405020304" pitchFamily="18" charset="0"/>
                <a:cs typeface="Times New Roman" panose="02020603050405020304" pitchFamily="18" charset="0"/>
              </a:rPr>
              <a:t>&gt;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B85C00"/>
                </a:solidFill>
                <a:effectLst/>
                <a:latin typeface="inherit"/>
                <a:ea typeface="Times New Roman" panose="02020603050405020304" pitchFamily="18" charset="0"/>
                <a:cs typeface="Times New Roman" panose="02020603050405020304" pitchFamily="18" charset="0"/>
              </a:rPr>
              <a:t>#</a:t>
            </a:r>
            <a:r>
              <a:rPr lang="pt-PT" sz="1800" dirty="0" err="1">
                <a:solidFill>
                  <a:srgbClr val="B85C00"/>
                </a:solidFill>
                <a:effectLst/>
                <a:latin typeface="inherit"/>
                <a:ea typeface="Times New Roman" panose="02020603050405020304" pitchFamily="18" charset="0"/>
                <a:cs typeface="Times New Roman" panose="02020603050405020304" pitchFamily="18" charset="0"/>
              </a:rPr>
              <a:t>include</a:t>
            </a:r>
            <a:r>
              <a:rPr lang="pt-PT" sz="1800" dirty="0">
                <a:solidFill>
                  <a:srgbClr val="B85C00"/>
                </a:solidFill>
                <a:effectLst/>
                <a:latin typeface="inherit"/>
                <a:ea typeface="Times New Roman" panose="02020603050405020304" pitchFamily="18" charset="0"/>
                <a:cs typeface="Times New Roman" panose="02020603050405020304" pitchFamily="18" charset="0"/>
              </a:rPr>
              <a:t> &lt;LiquidCrystal_I2C.h&gt;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b="1" dirty="0" err="1">
                <a:solidFill>
                  <a:srgbClr val="1990C5"/>
                </a:solidFill>
                <a:effectLst/>
                <a:latin typeface="inherit"/>
                <a:ea typeface="Times New Roman" panose="02020603050405020304" pitchFamily="18" charset="0"/>
                <a:cs typeface="Times New Roman" panose="02020603050405020304" pitchFamily="18" charset="0"/>
              </a:rPr>
              <a:t>int</a:t>
            </a:r>
            <a:r>
              <a:rPr lang="pt-PT" sz="1800" b="1" dirty="0">
                <a:solidFill>
                  <a:srgbClr val="1990C5"/>
                </a:solidFill>
                <a:effectLst/>
                <a:latin typeface="inherit"/>
                <a:ea typeface="Times New Roman" panose="02020603050405020304" pitchFamily="18" charset="0"/>
                <a:cs typeface="Times New Roman" panose="02020603050405020304" pitchFamily="18" charset="0"/>
              </a:rPr>
              <a:t> </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temperature_value</a:t>
            </a:r>
            <a:r>
              <a:rPr lang="pt-PT" sz="1800" dirty="0">
                <a:solidFill>
                  <a:srgbClr val="000000"/>
                </a:solidFill>
                <a:effectLst/>
                <a:latin typeface="inherit"/>
                <a:ea typeface="Times New Roman" panose="02020603050405020304" pitchFamily="18" charset="0"/>
                <a:cs typeface="Times New Roman" panose="02020603050405020304" pitchFamily="18" charset="0"/>
              </a:rPr>
              <a:t> </a:t>
            </a:r>
            <a:r>
              <a:rPr lang="pt-PT" sz="1800" dirty="0">
                <a:solidFill>
                  <a:srgbClr val="A67F59"/>
                </a:solidFill>
                <a:effectLst/>
                <a:latin typeface="inherit"/>
                <a:ea typeface="Times New Roman" panose="02020603050405020304" pitchFamily="18" charset="0"/>
                <a:cs typeface="Times New Roman" panose="02020603050405020304" pitchFamily="18" charset="0"/>
              </a:rPr>
              <a:t>= </a:t>
            </a:r>
            <a:r>
              <a:rPr lang="pt-PT" sz="1800" dirty="0">
                <a:solidFill>
                  <a:srgbClr val="990055"/>
                </a:solidFill>
                <a:effectLst/>
                <a:latin typeface="inherit"/>
                <a:ea typeface="Times New Roman" panose="02020603050405020304" pitchFamily="18" charset="0"/>
                <a:cs typeface="Times New Roman" panose="02020603050405020304" pitchFamily="18" charset="0"/>
              </a:rPr>
              <a:t>2</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0000"/>
                </a:solidFill>
                <a:effectLst/>
                <a:latin typeface="inherit"/>
                <a:ea typeface="Times New Roman" panose="02020603050405020304" pitchFamily="18" charset="0"/>
                <a:cs typeface="Times New Roman" panose="02020603050405020304" pitchFamily="18" charset="0"/>
              </a:rPr>
              <a:t>dht11 </a:t>
            </a:r>
            <a:r>
              <a:rPr lang="pt-PT" sz="1800" dirty="0">
                <a:solidFill>
                  <a:srgbClr val="333333"/>
                </a:solidFill>
                <a:effectLst/>
                <a:latin typeface="inherit"/>
                <a:ea typeface="Times New Roman" panose="02020603050405020304" pitchFamily="18" charset="0"/>
                <a:cs typeface="Times New Roman" panose="02020603050405020304" pitchFamily="18" charset="0"/>
              </a:rPr>
              <a:t>DHT11_sensor;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0000"/>
                </a:solidFill>
                <a:effectLst/>
                <a:latin typeface="Monaco" pitchFamily="2" charset="0"/>
                <a:ea typeface="Times New Roman" panose="02020603050405020304" pitchFamily="18" charset="0"/>
                <a:cs typeface="Times New Roman" panose="02020603050405020304" pitchFamily="18"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0000"/>
                </a:solidFill>
                <a:effectLst/>
                <a:latin typeface="inherit"/>
                <a:ea typeface="Times New Roman" panose="02020603050405020304" pitchFamily="18" charset="0"/>
                <a:cs typeface="Times New Roman" panose="02020603050405020304" pitchFamily="18" charset="0"/>
              </a:rPr>
              <a:t>LiquidCrystal</a:t>
            </a:r>
            <a:r>
              <a:rPr lang="pt-PT" sz="1800" dirty="0">
                <a:solidFill>
                  <a:srgbClr val="333333"/>
                </a:solidFill>
                <a:effectLst/>
                <a:latin typeface="inherit"/>
                <a:ea typeface="Times New Roman" panose="02020603050405020304" pitchFamily="18" charset="0"/>
                <a:cs typeface="Times New Roman" panose="02020603050405020304" pitchFamily="18" charset="0"/>
              </a:rPr>
              <a:t>_</a:t>
            </a:r>
            <a:r>
              <a:rPr lang="pt-PT" sz="1800" dirty="0">
                <a:solidFill>
                  <a:srgbClr val="000000"/>
                </a:solidFill>
                <a:effectLst/>
                <a:latin typeface="inherit"/>
                <a:ea typeface="Times New Roman" panose="02020603050405020304" pitchFamily="18" charset="0"/>
                <a:cs typeface="Times New Roman" panose="02020603050405020304" pitchFamily="18" charset="0"/>
              </a:rPr>
              <a:t>I2C </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lcd</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r>
              <a:rPr lang="pt-PT" sz="1800" dirty="0">
                <a:solidFill>
                  <a:srgbClr val="990055"/>
                </a:solidFill>
                <a:effectLst/>
                <a:latin typeface="inherit"/>
                <a:ea typeface="Times New Roman" panose="02020603050405020304" pitchFamily="18" charset="0"/>
                <a:cs typeface="Times New Roman" panose="02020603050405020304" pitchFamily="18" charset="0"/>
              </a:rPr>
              <a:t>0x27</a:t>
            </a:r>
            <a:r>
              <a:rPr lang="pt-PT" sz="1800" dirty="0">
                <a:solidFill>
                  <a:srgbClr val="333333"/>
                </a:solidFill>
                <a:effectLst/>
                <a:latin typeface="inherit"/>
                <a:ea typeface="Times New Roman" panose="02020603050405020304" pitchFamily="18" charset="0"/>
                <a:cs typeface="Times New Roman" panose="02020603050405020304" pitchFamily="18" charset="0"/>
              </a:rPr>
              <a:t>, </a:t>
            </a:r>
            <a:r>
              <a:rPr lang="pt-PT" sz="1800" dirty="0">
                <a:solidFill>
                  <a:srgbClr val="990055"/>
                </a:solidFill>
                <a:effectLst/>
                <a:latin typeface="inherit"/>
                <a:ea typeface="Times New Roman" panose="02020603050405020304" pitchFamily="18" charset="0"/>
                <a:cs typeface="Times New Roman" panose="02020603050405020304" pitchFamily="18" charset="0"/>
              </a:rPr>
              <a:t>16</a:t>
            </a:r>
            <a:r>
              <a:rPr lang="pt-PT" sz="1800" dirty="0">
                <a:solidFill>
                  <a:srgbClr val="333333"/>
                </a:solidFill>
                <a:effectLst/>
                <a:latin typeface="inherit"/>
                <a:ea typeface="Times New Roman" panose="02020603050405020304" pitchFamily="18" charset="0"/>
                <a:cs typeface="Times New Roman" panose="02020603050405020304" pitchFamily="18" charset="0"/>
              </a:rPr>
              <a:t>, </a:t>
            </a:r>
            <a:r>
              <a:rPr lang="pt-PT" sz="1800" dirty="0">
                <a:solidFill>
                  <a:srgbClr val="990055"/>
                </a:solidFill>
                <a:effectLst/>
                <a:latin typeface="inherit"/>
                <a:ea typeface="Times New Roman" panose="02020603050405020304" pitchFamily="18" charset="0"/>
                <a:cs typeface="Times New Roman" panose="02020603050405020304" pitchFamily="18" charset="0"/>
              </a:rPr>
              <a:t>2</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p>
          <a:p>
            <a:pPr fontAlgn="base">
              <a:lnSpc>
                <a:spcPct val="107000"/>
              </a:lnSpc>
              <a:spcAft>
                <a:spcPts val="600"/>
              </a:spcAft>
            </a:pPr>
            <a:endParaRPr lang="pt-PT" sz="1800" b="1" dirty="0">
              <a:solidFill>
                <a:srgbClr val="1990C5"/>
              </a:solidFill>
              <a:effectLst/>
              <a:latin typeface="inherit"/>
              <a:ea typeface="Times New Roman" panose="02020603050405020304" pitchFamily="18" charset="0"/>
              <a:cs typeface="Times New Roman" panose="02020603050405020304" pitchFamily="18" charset="0"/>
            </a:endParaRPr>
          </a:p>
          <a:p>
            <a:pPr fontAlgn="base">
              <a:lnSpc>
                <a:spcPct val="107000"/>
              </a:lnSpc>
              <a:spcAft>
                <a:spcPts val="600"/>
              </a:spcAft>
            </a:pPr>
            <a:r>
              <a:rPr lang="pt-PT" sz="1800" b="1" dirty="0" err="1">
                <a:solidFill>
                  <a:srgbClr val="1990C5"/>
                </a:solidFill>
                <a:effectLst/>
                <a:latin typeface="inherit"/>
                <a:ea typeface="Times New Roman" panose="02020603050405020304" pitchFamily="18" charset="0"/>
                <a:cs typeface="Times New Roman" panose="02020603050405020304" pitchFamily="18" charset="0"/>
              </a:rPr>
              <a:t>void</a:t>
            </a:r>
            <a:r>
              <a:rPr lang="pt-PT" sz="1800" b="1" dirty="0">
                <a:solidFill>
                  <a:srgbClr val="1990C5"/>
                </a:solidFill>
                <a:effectLst/>
                <a:latin typeface="inherit"/>
                <a:ea typeface="Times New Roman" panose="02020603050405020304" pitchFamily="18" charset="0"/>
                <a:cs typeface="Times New Roman" panose="02020603050405020304" pitchFamily="18" charset="0"/>
              </a:rPr>
              <a:t> </a:t>
            </a:r>
            <a:r>
              <a:rPr lang="pt-PT" sz="1800" b="1" dirty="0" err="1">
                <a:solidFill>
                  <a:srgbClr val="1990C5"/>
                </a:solidFill>
                <a:effectLst/>
                <a:latin typeface="inherit"/>
                <a:ea typeface="Times New Roman" panose="02020603050405020304" pitchFamily="18" charset="0"/>
                <a:cs typeface="Times New Roman" panose="02020603050405020304" pitchFamily="18" charset="0"/>
              </a:rPr>
              <a:t>setup</a:t>
            </a:r>
            <a:r>
              <a:rPr lang="pt-PT" sz="1800" dirty="0">
                <a:solidFill>
                  <a:srgbClr val="333333"/>
                </a:solidFill>
                <a:effectLst/>
                <a:latin typeface="inherit"/>
                <a:ea typeface="Times New Roman" panose="02020603050405020304" pitchFamily="18" charset="0"/>
                <a:cs typeface="Times New Roman" panose="02020603050405020304" pitchFamily="18" charset="0"/>
              </a:rPr>
              <a:t>() {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6FE0"/>
                </a:solidFill>
                <a:effectLst/>
                <a:latin typeface="inherit"/>
                <a:ea typeface="Times New Roman" panose="02020603050405020304" pitchFamily="18" charset="0"/>
                <a:cs typeface="Times New Roman" panose="02020603050405020304" pitchFamily="18" charset="0"/>
              </a:rPr>
              <a:t>  </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LCD</a:t>
            </a:r>
            <a:r>
              <a:rPr lang="pt-PT" sz="1800" dirty="0" err="1">
                <a:solidFill>
                  <a:srgbClr val="333333"/>
                </a:solidFill>
                <a:effectLst/>
                <a:latin typeface="inherit"/>
                <a:ea typeface="Times New Roman" panose="02020603050405020304" pitchFamily="18" charset="0"/>
                <a:cs typeface="Times New Roman" panose="02020603050405020304" pitchFamily="18" charset="0"/>
              </a:rPr>
              <a:t>.</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init</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6FE0"/>
                </a:solidFill>
                <a:effectLst/>
                <a:latin typeface="inherit"/>
                <a:ea typeface="Times New Roman" panose="02020603050405020304" pitchFamily="18" charset="0"/>
                <a:cs typeface="Times New Roman" panose="02020603050405020304" pitchFamily="18" charset="0"/>
              </a:rPr>
              <a:t>  </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LCD</a:t>
            </a:r>
            <a:r>
              <a:rPr lang="pt-PT" sz="1800" dirty="0" err="1">
                <a:solidFill>
                  <a:srgbClr val="333333"/>
                </a:solidFill>
                <a:effectLst/>
                <a:latin typeface="inherit"/>
                <a:ea typeface="Times New Roman" panose="02020603050405020304" pitchFamily="18" charset="0"/>
                <a:cs typeface="Times New Roman" panose="02020603050405020304" pitchFamily="18" charset="0"/>
              </a:rPr>
              <a:t>.</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backlight</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333333"/>
                </a:solidFill>
                <a:effectLst/>
                <a:latin typeface="inherit"/>
                <a:ea typeface="Times New Roman" panose="02020603050405020304" pitchFamily="18" charset="0"/>
                <a:cs typeface="Times New Roman" panose="02020603050405020304" pitchFamily="18"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0000"/>
                </a:solidFill>
                <a:effectLst/>
                <a:latin typeface="Monaco" pitchFamily="2" charset="0"/>
                <a:ea typeface="Times New Roman" panose="02020603050405020304" pitchFamily="18" charset="0"/>
                <a:cs typeface="Times New Roman" panose="02020603050405020304" pitchFamily="18"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07" name="Google Shape;207;p7">
            <a:extLst>
              <a:ext uri="{FF2B5EF4-FFF2-40B4-BE49-F238E27FC236}">
                <a16:creationId xmlns:a16="http://schemas.microsoft.com/office/drawing/2014/main" id="{122B167B-ECD5-0F41-9A27-2FD3CDE3FAF0}"/>
              </a:ext>
            </a:extLst>
          </p:cNvPr>
          <p:cNvCxnSpPr/>
          <p:nvPr/>
        </p:nvCxnSpPr>
        <p:spPr>
          <a:xfrm rot="10800000">
            <a:off x="-7945915" y="2851085"/>
            <a:ext cx="15156557" cy="0"/>
          </a:xfrm>
          <a:prstGeom prst="straightConnector1">
            <a:avLst/>
          </a:prstGeom>
          <a:noFill/>
          <a:ln w="76200" cap="flat" cmpd="sng">
            <a:solidFill>
              <a:srgbClr val="39999F"/>
            </a:solidFill>
            <a:prstDash val="solid"/>
            <a:round/>
            <a:headEnd type="none" w="sm" len="sm"/>
            <a:tailEnd type="none" w="sm" len="sm"/>
          </a:ln>
        </p:spPr>
      </p:cxnSp>
      <p:sp>
        <p:nvSpPr>
          <p:cNvPr id="208" name="Google Shape;208;p7">
            <a:extLst>
              <a:ext uri="{FF2B5EF4-FFF2-40B4-BE49-F238E27FC236}">
                <a16:creationId xmlns:a16="http://schemas.microsoft.com/office/drawing/2014/main" id="{9745E08B-52FB-1AC5-6A3B-CDE639AB4BDB}"/>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209" name="Google Shape;209;p7">
            <a:extLst>
              <a:ext uri="{FF2B5EF4-FFF2-40B4-BE49-F238E27FC236}">
                <a16:creationId xmlns:a16="http://schemas.microsoft.com/office/drawing/2014/main" id="{360C98A0-A028-7DC3-7B31-D06A5933C1B1}"/>
              </a:ext>
            </a:extLst>
          </p:cNvPr>
          <p:cNvPicPr preferRelativeResize="0"/>
          <p:nvPr/>
        </p:nvPicPr>
        <p:blipFill rotWithShape="1">
          <a:blip r:embed="rId4">
            <a:alphaModFix/>
          </a:blip>
          <a:srcRect/>
          <a:stretch/>
        </p:blipFill>
        <p:spPr>
          <a:xfrm>
            <a:off x="16078200" y="-71701"/>
            <a:ext cx="2429920" cy="2429920"/>
          </a:xfrm>
          <a:prstGeom prst="rect">
            <a:avLst/>
          </a:prstGeom>
          <a:noFill/>
          <a:ln>
            <a:noFill/>
          </a:ln>
        </p:spPr>
      </p:pic>
      <p:sp>
        <p:nvSpPr>
          <p:cNvPr id="2" name="Rectangle 2">
            <a:extLst>
              <a:ext uri="{FF2B5EF4-FFF2-40B4-BE49-F238E27FC236}">
                <a16:creationId xmlns:a16="http://schemas.microsoft.com/office/drawing/2014/main" id="{D820F83C-4502-712D-70E6-F7A32998B2D5}"/>
              </a:ext>
            </a:extLst>
          </p:cNvPr>
          <p:cNvSpPr>
            <a:spLocks noChangeArrowheads="1"/>
          </p:cNvSpPr>
          <p:nvPr/>
        </p:nvSpPr>
        <p:spPr bwMode="auto">
          <a:xfrm>
            <a:off x="11682498" y="4126279"/>
            <a:ext cx="223569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tr-TR"/>
          </a:p>
        </p:txBody>
      </p:sp>
      <p:sp>
        <p:nvSpPr>
          <p:cNvPr id="4" name="Google Shape;205;p7">
            <a:extLst>
              <a:ext uri="{FF2B5EF4-FFF2-40B4-BE49-F238E27FC236}">
                <a16:creationId xmlns:a16="http://schemas.microsoft.com/office/drawing/2014/main" id="{BE5D97B1-0940-9A59-F637-71D1BBB05982}"/>
              </a:ext>
            </a:extLst>
          </p:cNvPr>
          <p:cNvSpPr txBox="1"/>
          <p:nvPr/>
        </p:nvSpPr>
        <p:spPr>
          <a:xfrm>
            <a:off x="9144000" y="3371123"/>
            <a:ext cx="6912205" cy="5226303"/>
          </a:xfrm>
          <a:prstGeom prst="rect">
            <a:avLst/>
          </a:prstGeom>
          <a:noFill/>
          <a:ln>
            <a:noFill/>
          </a:ln>
        </p:spPr>
        <p:txBody>
          <a:bodyPr spcFirstLastPara="1" wrap="square" lIns="0" tIns="0" rIns="0" bIns="0" anchor="t" anchorCtr="0">
            <a:spAutoFit/>
          </a:bodyPr>
          <a:lstStyle/>
          <a:p>
            <a:pPr fontAlgn="base">
              <a:lnSpc>
                <a:spcPct val="107000"/>
              </a:lnSpc>
              <a:spcAft>
                <a:spcPts val="600"/>
              </a:spcAft>
            </a:pPr>
            <a:r>
              <a:rPr lang="pt-PT" sz="1800" b="1" dirty="0" err="1">
                <a:solidFill>
                  <a:srgbClr val="1990C5"/>
                </a:solidFill>
                <a:effectLst/>
                <a:latin typeface="inherit"/>
                <a:ea typeface="Times New Roman" panose="02020603050405020304" pitchFamily="18" charset="0"/>
                <a:cs typeface="Times New Roman" panose="02020603050405020304" pitchFamily="18" charset="0"/>
              </a:rPr>
              <a:t>void</a:t>
            </a:r>
            <a:r>
              <a:rPr lang="pt-PT" sz="1800" b="1" dirty="0">
                <a:solidFill>
                  <a:srgbClr val="1990C5"/>
                </a:solidFill>
                <a:effectLst/>
                <a:latin typeface="inherit"/>
                <a:ea typeface="Times New Roman" panose="02020603050405020304" pitchFamily="18" charset="0"/>
                <a:cs typeface="Times New Roman" panose="02020603050405020304" pitchFamily="18" charset="0"/>
              </a:rPr>
              <a:t> </a:t>
            </a:r>
            <a:r>
              <a:rPr lang="pt-PT" sz="1800" b="1" dirty="0" err="1">
                <a:solidFill>
                  <a:srgbClr val="1990C5"/>
                </a:solidFill>
                <a:effectLst/>
                <a:latin typeface="inherit"/>
                <a:ea typeface="Times New Roman" panose="02020603050405020304" pitchFamily="18" charset="0"/>
                <a:cs typeface="Times New Roman" panose="02020603050405020304" pitchFamily="18" charset="0"/>
              </a:rPr>
              <a:t>loop</a:t>
            </a:r>
            <a:r>
              <a:rPr lang="pt-PT" sz="1800" dirty="0">
                <a:solidFill>
                  <a:srgbClr val="333333"/>
                </a:solidFill>
                <a:effectLst/>
                <a:latin typeface="inherit"/>
                <a:ea typeface="Times New Roman" panose="02020603050405020304" pitchFamily="18" charset="0"/>
                <a:cs typeface="Times New Roman" panose="02020603050405020304" pitchFamily="18" charset="0"/>
              </a:rPr>
              <a:t>() {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6FE0"/>
                </a:solidFill>
                <a:effectLst/>
                <a:latin typeface="inherit"/>
                <a:ea typeface="Times New Roman" panose="02020603050405020304" pitchFamily="18" charset="0"/>
                <a:cs typeface="Times New Roman" panose="02020603050405020304" pitchFamily="18" charset="0"/>
              </a:rPr>
              <a:t>  </a:t>
            </a:r>
            <a:r>
              <a:rPr lang="pt-PT" sz="1800" b="1" dirty="0" err="1">
                <a:solidFill>
                  <a:srgbClr val="1990C5"/>
                </a:solidFill>
                <a:effectLst/>
                <a:latin typeface="inherit"/>
                <a:ea typeface="Times New Roman" panose="02020603050405020304" pitchFamily="18" charset="0"/>
                <a:cs typeface="Times New Roman" panose="02020603050405020304" pitchFamily="18" charset="0"/>
              </a:rPr>
              <a:t>int</a:t>
            </a:r>
            <a:r>
              <a:rPr lang="pt-PT" sz="1800" b="1" dirty="0">
                <a:solidFill>
                  <a:srgbClr val="1990C5"/>
                </a:solidFill>
                <a:effectLst/>
                <a:latin typeface="inherit"/>
                <a:ea typeface="Times New Roman" panose="02020603050405020304" pitchFamily="18" charset="0"/>
                <a:cs typeface="Times New Roman" panose="02020603050405020304" pitchFamily="18" charset="0"/>
              </a:rPr>
              <a:t> </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chk</a:t>
            </a:r>
            <a:r>
              <a:rPr lang="pt-PT" sz="1800" dirty="0">
                <a:solidFill>
                  <a:srgbClr val="000000"/>
                </a:solidFill>
                <a:effectLst/>
                <a:latin typeface="inherit"/>
                <a:ea typeface="Times New Roman" panose="02020603050405020304" pitchFamily="18" charset="0"/>
                <a:cs typeface="Times New Roman" panose="02020603050405020304" pitchFamily="18" charset="0"/>
              </a:rPr>
              <a:t> </a:t>
            </a:r>
            <a:r>
              <a:rPr lang="pt-PT" sz="1800" dirty="0">
                <a:solidFill>
                  <a:srgbClr val="A67F59"/>
                </a:solidFill>
                <a:effectLst/>
                <a:latin typeface="inherit"/>
                <a:ea typeface="Times New Roman" panose="02020603050405020304" pitchFamily="18" charset="0"/>
                <a:cs typeface="Times New Roman" panose="02020603050405020304" pitchFamily="18" charset="0"/>
              </a:rPr>
              <a:t>= </a:t>
            </a:r>
            <a:r>
              <a:rPr lang="pt-PT" sz="1800" dirty="0">
                <a:solidFill>
                  <a:srgbClr val="333333"/>
                </a:solidFill>
                <a:effectLst/>
                <a:latin typeface="inherit"/>
                <a:ea typeface="Times New Roman" panose="02020603050405020304" pitchFamily="18" charset="0"/>
                <a:cs typeface="Times New Roman" panose="02020603050405020304" pitchFamily="18" charset="0"/>
              </a:rPr>
              <a:t>DHT11_sensor.</a:t>
            </a:r>
            <a:r>
              <a:rPr lang="pt-PT" sz="1800" dirty="0">
                <a:solidFill>
                  <a:srgbClr val="000000"/>
                </a:solidFill>
                <a:effectLst/>
                <a:latin typeface="inherit"/>
                <a:ea typeface="Times New Roman" panose="02020603050405020304" pitchFamily="18" charset="0"/>
                <a:cs typeface="Times New Roman" panose="02020603050405020304" pitchFamily="18" charset="0"/>
              </a:rPr>
              <a:t>read</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temperature_value</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0000"/>
                </a:solidFill>
                <a:effectLst/>
                <a:latin typeface="Monaco" pitchFamily="2" charset="0"/>
                <a:ea typeface="Times New Roman" panose="02020603050405020304" pitchFamily="18" charset="0"/>
                <a:cs typeface="Times New Roman" panose="02020603050405020304" pitchFamily="18"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6FE0"/>
                </a:solidFill>
                <a:effectLst/>
                <a:latin typeface="inherit"/>
                <a:ea typeface="Times New Roman" panose="02020603050405020304" pitchFamily="18" charset="0"/>
                <a:cs typeface="Times New Roman" panose="02020603050405020304" pitchFamily="18" charset="0"/>
              </a:rPr>
              <a:t>  </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LCD</a:t>
            </a:r>
            <a:r>
              <a:rPr lang="pt-PT" sz="1800" dirty="0" err="1">
                <a:solidFill>
                  <a:srgbClr val="333333"/>
                </a:solidFill>
                <a:effectLst/>
                <a:latin typeface="inherit"/>
                <a:ea typeface="Times New Roman" panose="02020603050405020304" pitchFamily="18" charset="0"/>
                <a:cs typeface="Times New Roman" panose="02020603050405020304" pitchFamily="18" charset="0"/>
              </a:rPr>
              <a:t>.</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setCursor</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r>
              <a:rPr lang="pt-PT" sz="1800" dirty="0">
                <a:solidFill>
                  <a:srgbClr val="990055"/>
                </a:solidFill>
                <a:effectLst/>
                <a:latin typeface="inherit"/>
                <a:ea typeface="Times New Roman" panose="02020603050405020304" pitchFamily="18" charset="0"/>
                <a:cs typeface="Times New Roman" panose="02020603050405020304" pitchFamily="18" charset="0"/>
              </a:rPr>
              <a:t>0</a:t>
            </a:r>
            <a:r>
              <a:rPr lang="pt-PT" sz="1800" dirty="0">
                <a:solidFill>
                  <a:srgbClr val="333333"/>
                </a:solidFill>
                <a:effectLst/>
                <a:latin typeface="inherit"/>
                <a:ea typeface="Times New Roman" panose="02020603050405020304" pitchFamily="18" charset="0"/>
                <a:cs typeface="Times New Roman" panose="02020603050405020304" pitchFamily="18" charset="0"/>
              </a:rPr>
              <a:t>, </a:t>
            </a:r>
            <a:r>
              <a:rPr lang="pt-PT" sz="1800" dirty="0">
                <a:solidFill>
                  <a:srgbClr val="990055"/>
                </a:solidFill>
                <a:effectLst/>
                <a:latin typeface="inherit"/>
                <a:ea typeface="Times New Roman" panose="02020603050405020304" pitchFamily="18" charset="0"/>
                <a:cs typeface="Times New Roman" panose="02020603050405020304" pitchFamily="18" charset="0"/>
              </a:rPr>
              <a:t>0</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6FE0"/>
                </a:solidFill>
                <a:effectLst/>
                <a:latin typeface="inherit"/>
                <a:ea typeface="Times New Roman" panose="02020603050405020304" pitchFamily="18" charset="0"/>
                <a:cs typeface="Times New Roman" panose="02020603050405020304" pitchFamily="18" charset="0"/>
              </a:rPr>
              <a:t>  </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LCD</a:t>
            </a:r>
            <a:r>
              <a:rPr lang="pt-PT" sz="1800" dirty="0" err="1">
                <a:solidFill>
                  <a:srgbClr val="333333"/>
                </a:solidFill>
                <a:effectLst/>
                <a:latin typeface="inherit"/>
                <a:ea typeface="Times New Roman" panose="02020603050405020304" pitchFamily="18" charset="0"/>
                <a:cs typeface="Times New Roman" panose="02020603050405020304" pitchFamily="18" charset="0"/>
              </a:rPr>
              <a:t>.</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print</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r>
              <a:rPr lang="pt-PT" sz="1800" dirty="0">
                <a:solidFill>
                  <a:srgbClr val="669900"/>
                </a:solidFill>
                <a:effectLst/>
                <a:latin typeface="inherit"/>
                <a:ea typeface="Times New Roman" panose="02020603050405020304" pitchFamily="18" charset="0"/>
                <a:cs typeface="Times New Roman" panose="02020603050405020304" pitchFamily="18" charset="0"/>
              </a:rPr>
              <a:t>"</a:t>
            </a:r>
            <a:r>
              <a:rPr lang="pt-PT" sz="1800" dirty="0" err="1">
                <a:solidFill>
                  <a:srgbClr val="669900"/>
                </a:solidFill>
                <a:effectLst/>
                <a:latin typeface="inherit"/>
                <a:ea typeface="Times New Roman" panose="02020603050405020304" pitchFamily="18" charset="0"/>
                <a:cs typeface="Times New Roman" panose="02020603050405020304" pitchFamily="18" charset="0"/>
              </a:rPr>
              <a:t>Temperature</a:t>
            </a:r>
            <a:r>
              <a:rPr lang="pt-PT" sz="1800" dirty="0">
                <a:solidFill>
                  <a:srgbClr val="669900"/>
                </a:solidFill>
                <a:effectLst/>
                <a:latin typeface="inherit"/>
                <a:ea typeface="Times New Roman" panose="02020603050405020304" pitchFamily="18" charset="0"/>
                <a:cs typeface="Times New Roman" panose="02020603050405020304" pitchFamily="18" charset="0"/>
              </a:rPr>
              <a:t>= "</a:t>
            </a:r>
            <a:r>
              <a:rPr lang="pt-PT" sz="1800" dirty="0">
                <a:solidFill>
                  <a:srgbClr val="333333"/>
                </a:solidFill>
                <a:effectLst/>
                <a:latin typeface="inherit"/>
                <a:ea typeface="Times New Roman" panose="02020603050405020304" pitchFamily="18" charset="0"/>
                <a:cs typeface="Times New Roman" panose="02020603050405020304" pitchFamily="18"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6FE0"/>
                </a:solidFill>
                <a:effectLst/>
                <a:latin typeface="inherit"/>
                <a:ea typeface="Times New Roman" panose="02020603050405020304" pitchFamily="18" charset="0"/>
                <a:cs typeface="Times New Roman" panose="02020603050405020304" pitchFamily="18" charset="0"/>
              </a:rPr>
              <a:t>  </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LCD</a:t>
            </a:r>
            <a:r>
              <a:rPr lang="pt-PT" sz="1800" dirty="0" err="1">
                <a:solidFill>
                  <a:srgbClr val="333333"/>
                </a:solidFill>
                <a:effectLst/>
                <a:latin typeface="inherit"/>
                <a:ea typeface="Times New Roman" panose="02020603050405020304" pitchFamily="18" charset="0"/>
                <a:cs typeface="Times New Roman" panose="02020603050405020304" pitchFamily="18" charset="0"/>
              </a:rPr>
              <a:t>.</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print</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r>
              <a:rPr lang="pt-PT" sz="1800" b="1" dirty="0" err="1">
                <a:solidFill>
                  <a:srgbClr val="1990C5"/>
                </a:solidFill>
                <a:effectLst/>
                <a:latin typeface="inherit"/>
                <a:ea typeface="Times New Roman" panose="02020603050405020304" pitchFamily="18" charset="0"/>
                <a:cs typeface="Times New Roman" panose="02020603050405020304" pitchFamily="18" charset="0"/>
              </a:rPr>
              <a:t>double</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r>
              <a:rPr lang="pt-PT" sz="1800" dirty="0">
                <a:solidFill>
                  <a:srgbClr val="000000"/>
                </a:solidFill>
                <a:effectLst/>
                <a:latin typeface="inherit"/>
                <a:ea typeface="Times New Roman" panose="02020603050405020304" pitchFamily="18" charset="0"/>
                <a:cs typeface="Times New Roman" panose="02020603050405020304" pitchFamily="18" charset="0"/>
              </a:rPr>
              <a:t>DHT11_sensor</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r>
              <a:rPr lang="pt-PT" sz="1800" dirty="0">
                <a:solidFill>
                  <a:srgbClr val="000000"/>
                </a:solidFill>
                <a:effectLst/>
                <a:latin typeface="inherit"/>
                <a:ea typeface="Times New Roman" panose="02020603050405020304" pitchFamily="18" charset="0"/>
                <a:cs typeface="Times New Roman" panose="02020603050405020304" pitchFamily="18" charset="0"/>
              </a:rPr>
              <a:t>temperature</a:t>
            </a:r>
            <a:r>
              <a:rPr lang="pt-PT" sz="1800" dirty="0">
                <a:solidFill>
                  <a:srgbClr val="333333"/>
                </a:solidFill>
                <a:effectLst/>
                <a:latin typeface="inherit"/>
                <a:ea typeface="Times New Roman" panose="02020603050405020304" pitchFamily="18" charset="0"/>
                <a:cs typeface="Times New Roman" panose="02020603050405020304" pitchFamily="18" charset="0"/>
              </a:rPr>
              <a:t>, </a:t>
            </a:r>
            <a:r>
              <a:rPr lang="pt-PT" sz="1800" dirty="0">
                <a:solidFill>
                  <a:srgbClr val="990055"/>
                </a:solidFill>
                <a:effectLst/>
                <a:latin typeface="inherit"/>
                <a:ea typeface="Times New Roman" panose="02020603050405020304" pitchFamily="18" charset="0"/>
                <a:cs typeface="Times New Roman" panose="02020603050405020304" pitchFamily="18" charset="0"/>
              </a:rPr>
              <a:t>2</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0000"/>
                </a:solidFill>
                <a:effectLst/>
                <a:latin typeface="Monaco" pitchFamily="2" charset="0"/>
                <a:ea typeface="Times New Roman" panose="02020603050405020304" pitchFamily="18" charset="0"/>
                <a:cs typeface="Times New Roman" panose="02020603050405020304" pitchFamily="18"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6FE0"/>
                </a:solidFill>
                <a:effectLst/>
                <a:latin typeface="inherit"/>
                <a:ea typeface="Times New Roman" panose="02020603050405020304" pitchFamily="18" charset="0"/>
                <a:cs typeface="Times New Roman" panose="02020603050405020304" pitchFamily="18" charset="0"/>
              </a:rPr>
              <a:t>  </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LCD</a:t>
            </a:r>
            <a:r>
              <a:rPr lang="pt-PT" sz="1800" dirty="0" err="1">
                <a:solidFill>
                  <a:srgbClr val="333333"/>
                </a:solidFill>
                <a:effectLst/>
                <a:latin typeface="inherit"/>
                <a:ea typeface="Times New Roman" panose="02020603050405020304" pitchFamily="18" charset="0"/>
                <a:cs typeface="Times New Roman" panose="02020603050405020304" pitchFamily="18" charset="0"/>
              </a:rPr>
              <a:t>.</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setCursor</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r>
              <a:rPr lang="pt-PT" sz="1800" dirty="0">
                <a:solidFill>
                  <a:srgbClr val="990055"/>
                </a:solidFill>
                <a:effectLst/>
                <a:latin typeface="inherit"/>
                <a:ea typeface="Times New Roman" panose="02020603050405020304" pitchFamily="18" charset="0"/>
                <a:cs typeface="Times New Roman" panose="02020603050405020304" pitchFamily="18" charset="0"/>
              </a:rPr>
              <a:t>0</a:t>
            </a:r>
            <a:r>
              <a:rPr lang="pt-PT" sz="1800" dirty="0">
                <a:solidFill>
                  <a:srgbClr val="333333"/>
                </a:solidFill>
                <a:effectLst/>
                <a:latin typeface="inherit"/>
                <a:ea typeface="Times New Roman" panose="02020603050405020304" pitchFamily="18" charset="0"/>
                <a:cs typeface="Times New Roman" panose="02020603050405020304" pitchFamily="18" charset="0"/>
              </a:rPr>
              <a:t>, </a:t>
            </a:r>
            <a:r>
              <a:rPr lang="pt-PT" sz="1800" dirty="0">
                <a:solidFill>
                  <a:srgbClr val="990055"/>
                </a:solidFill>
                <a:effectLst/>
                <a:latin typeface="inherit"/>
                <a:ea typeface="Times New Roman" panose="02020603050405020304" pitchFamily="18" charset="0"/>
                <a:cs typeface="Times New Roman" panose="02020603050405020304" pitchFamily="18" charset="0"/>
              </a:rPr>
              <a:t>1</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6FE0"/>
                </a:solidFill>
                <a:effectLst/>
                <a:latin typeface="inherit"/>
                <a:ea typeface="Times New Roman" panose="02020603050405020304" pitchFamily="18" charset="0"/>
                <a:cs typeface="Times New Roman" panose="02020603050405020304" pitchFamily="18" charset="0"/>
              </a:rPr>
              <a:t>  </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LCD</a:t>
            </a:r>
            <a:r>
              <a:rPr lang="pt-PT" sz="1800" dirty="0" err="1">
                <a:solidFill>
                  <a:srgbClr val="333333"/>
                </a:solidFill>
                <a:effectLst/>
                <a:latin typeface="inherit"/>
                <a:ea typeface="Times New Roman" panose="02020603050405020304" pitchFamily="18" charset="0"/>
                <a:cs typeface="Times New Roman" panose="02020603050405020304" pitchFamily="18" charset="0"/>
              </a:rPr>
              <a:t>.</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print</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r>
              <a:rPr lang="pt-PT" sz="1800" dirty="0">
                <a:solidFill>
                  <a:srgbClr val="669900"/>
                </a:solidFill>
                <a:effectLst/>
                <a:latin typeface="inherit"/>
                <a:ea typeface="Times New Roman" panose="02020603050405020304" pitchFamily="18" charset="0"/>
                <a:cs typeface="Times New Roman" panose="02020603050405020304" pitchFamily="18" charset="0"/>
              </a:rPr>
              <a:t>"</a:t>
            </a:r>
            <a:r>
              <a:rPr lang="pt-PT" sz="1800" dirty="0" err="1">
                <a:solidFill>
                  <a:srgbClr val="669900"/>
                </a:solidFill>
                <a:effectLst/>
                <a:latin typeface="inherit"/>
                <a:ea typeface="Times New Roman" panose="02020603050405020304" pitchFamily="18" charset="0"/>
                <a:cs typeface="Times New Roman" panose="02020603050405020304" pitchFamily="18" charset="0"/>
              </a:rPr>
              <a:t>Humidity</a:t>
            </a:r>
            <a:r>
              <a:rPr lang="pt-PT" sz="1800" dirty="0">
                <a:solidFill>
                  <a:srgbClr val="669900"/>
                </a:solidFill>
                <a:effectLst/>
                <a:latin typeface="inherit"/>
                <a:ea typeface="Times New Roman" panose="02020603050405020304" pitchFamily="18" charset="0"/>
                <a:cs typeface="Times New Roman" panose="02020603050405020304" pitchFamily="18" charset="0"/>
              </a:rPr>
              <a:t> Rate = "</a:t>
            </a:r>
            <a:r>
              <a:rPr lang="pt-PT" sz="1800" dirty="0">
                <a:solidFill>
                  <a:srgbClr val="333333"/>
                </a:solidFill>
                <a:effectLst/>
                <a:latin typeface="inherit"/>
                <a:ea typeface="Times New Roman" panose="02020603050405020304" pitchFamily="18" charset="0"/>
                <a:cs typeface="Times New Roman" panose="02020603050405020304" pitchFamily="18"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6FE0"/>
                </a:solidFill>
                <a:effectLst/>
                <a:latin typeface="inherit"/>
                <a:ea typeface="Times New Roman" panose="02020603050405020304" pitchFamily="18" charset="0"/>
                <a:cs typeface="Times New Roman" panose="02020603050405020304" pitchFamily="18" charset="0"/>
              </a:rPr>
              <a:t>  </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LCD</a:t>
            </a:r>
            <a:r>
              <a:rPr lang="pt-PT" sz="1800" dirty="0" err="1">
                <a:solidFill>
                  <a:srgbClr val="333333"/>
                </a:solidFill>
                <a:effectLst/>
                <a:latin typeface="inherit"/>
                <a:ea typeface="Times New Roman" panose="02020603050405020304" pitchFamily="18" charset="0"/>
                <a:cs typeface="Times New Roman" panose="02020603050405020304" pitchFamily="18" charset="0"/>
              </a:rPr>
              <a:t>.</a:t>
            </a:r>
            <a:r>
              <a:rPr lang="pt-PT" sz="1800" dirty="0" err="1">
                <a:solidFill>
                  <a:srgbClr val="000000"/>
                </a:solidFill>
                <a:effectLst/>
                <a:latin typeface="inherit"/>
                <a:ea typeface="Times New Roman" panose="02020603050405020304" pitchFamily="18" charset="0"/>
                <a:cs typeface="Times New Roman" panose="02020603050405020304" pitchFamily="18" charset="0"/>
              </a:rPr>
              <a:t>print</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r>
              <a:rPr lang="pt-PT" sz="1800" b="1" dirty="0" err="1">
                <a:solidFill>
                  <a:srgbClr val="1990C5"/>
                </a:solidFill>
                <a:effectLst/>
                <a:latin typeface="inherit"/>
                <a:ea typeface="Times New Roman" panose="02020603050405020304" pitchFamily="18" charset="0"/>
                <a:cs typeface="Times New Roman" panose="02020603050405020304" pitchFamily="18" charset="0"/>
              </a:rPr>
              <a:t>double</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r>
              <a:rPr lang="pt-PT" sz="1800" dirty="0">
                <a:solidFill>
                  <a:srgbClr val="000000"/>
                </a:solidFill>
                <a:effectLst/>
                <a:latin typeface="inherit"/>
                <a:ea typeface="Times New Roman" panose="02020603050405020304" pitchFamily="18" charset="0"/>
                <a:cs typeface="Times New Roman" panose="02020603050405020304" pitchFamily="18" charset="0"/>
              </a:rPr>
              <a:t>DHT11_sensor</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r>
              <a:rPr lang="pt-PT" sz="1800" dirty="0">
                <a:solidFill>
                  <a:srgbClr val="000000"/>
                </a:solidFill>
                <a:effectLst/>
                <a:latin typeface="inherit"/>
                <a:ea typeface="Times New Roman" panose="02020603050405020304" pitchFamily="18" charset="0"/>
                <a:cs typeface="Times New Roman" panose="02020603050405020304" pitchFamily="18" charset="0"/>
              </a:rPr>
              <a:t>humidity</a:t>
            </a:r>
            <a:r>
              <a:rPr lang="pt-PT" sz="1800" dirty="0">
                <a:solidFill>
                  <a:srgbClr val="333333"/>
                </a:solidFill>
                <a:effectLst/>
                <a:latin typeface="inherit"/>
                <a:ea typeface="Times New Roman" panose="02020603050405020304" pitchFamily="18" charset="0"/>
                <a:cs typeface="Times New Roman" panose="02020603050405020304" pitchFamily="18" charset="0"/>
              </a:rPr>
              <a:t>, </a:t>
            </a:r>
            <a:r>
              <a:rPr lang="pt-PT" sz="1800" dirty="0">
                <a:solidFill>
                  <a:srgbClr val="990055"/>
                </a:solidFill>
                <a:effectLst/>
                <a:latin typeface="inherit"/>
                <a:ea typeface="Times New Roman" panose="02020603050405020304" pitchFamily="18" charset="0"/>
                <a:cs typeface="Times New Roman" panose="02020603050405020304" pitchFamily="18" charset="0"/>
              </a:rPr>
              <a:t>2</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0000"/>
                </a:solidFill>
                <a:effectLst/>
                <a:latin typeface="Monaco" pitchFamily="2" charset="0"/>
                <a:ea typeface="Times New Roman" panose="02020603050405020304" pitchFamily="18" charset="0"/>
                <a:cs typeface="Times New Roman" panose="02020603050405020304" pitchFamily="18"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6FE0"/>
                </a:solidFill>
                <a:effectLst/>
                <a:latin typeface="inherit"/>
                <a:ea typeface="Times New Roman" panose="02020603050405020304" pitchFamily="18" charset="0"/>
                <a:cs typeface="Times New Roman" panose="02020603050405020304" pitchFamily="18" charset="0"/>
              </a:rPr>
              <a:t>  </a:t>
            </a:r>
            <a:r>
              <a:rPr lang="pt-PT" sz="1800" b="1" dirty="0" err="1">
                <a:solidFill>
                  <a:srgbClr val="1990C5"/>
                </a:solidFill>
                <a:effectLst/>
                <a:latin typeface="inherit"/>
                <a:ea typeface="Times New Roman" panose="02020603050405020304" pitchFamily="18" charset="0"/>
                <a:cs typeface="Times New Roman" panose="02020603050405020304" pitchFamily="18" charset="0"/>
              </a:rPr>
              <a:t>delay</a:t>
            </a:r>
            <a:r>
              <a:rPr lang="pt-PT" sz="1800" dirty="0">
                <a:solidFill>
                  <a:srgbClr val="333333"/>
                </a:solidFill>
                <a:effectLst/>
                <a:latin typeface="inherit"/>
                <a:ea typeface="Times New Roman" panose="02020603050405020304" pitchFamily="18" charset="0"/>
                <a:cs typeface="Times New Roman" panose="02020603050405020304" pitchFamily="18" charset="0"/>
              </a:rPr>
              <a:t>(</a:t>
            </a:r>
            <a:r>
              <a:rPr lang="pt-PT" sz="1800" dirty="0">
                <a:solidFill>
                  <a:srgbClr val="990055"/>
                </a:solidFill>
                <a:effectLst/>
                <a:latin typeface="inherit"/>
                <a:ea typeface="Times New Roman" panose="02020603050405020304" pitchFamily="18" charset="0"/>
                <a:cs typeface="Times New Roman" panose="02020603050405020304" pitchFamily="18" charset="0"/>
              </a:rPr>
              <a:t>1000</a:t>
            </a:r>
            <a:r>
              <a:rPr lang="pt-PT" sz="1800" dirty="0">
                <a:solidFill>
                  <a:srgbClr val="333333"/>
                </a:solidFill>
                <a:effectLst/>
                <a:latin typeface="inherit"/>
                <a:ea typeface="Times New Roman" panose="02020603050405020304" pitchFamily="18" charset="0"/>
                <a:cs typeface="Times New Roman" panose="02020603050405020304" pitchFamily="18"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333333"/>
                </a:solidFill>
                <a:effectLst/>
                <a:latin typeface="inherit"/>
                <a:ea typeface="Times New Roman" panose="02020603050405020304" pitchFamily="18" charset="0"/>
                <a:cs typeface="Times New Roman" panose="02020603050405020304" pitchFamily="18"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0000"/>
                </a:solidFill>
                <a:effectLst/>
                <a:latin typeface="Monaco" pitchFamily="2" charset="0"/>
                <a:ea typeface="Times New Roman" panose="02020603050405020304" pitchFamily="18" charset="0"/>
                <a:cs typeface="Times New Roman" panose="02020603050405020304" pitchFamily="18"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84887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79E5622E-C370-4F83-6D6E-760BA8B4D103}"/>
            </a:ext>
          </a:extLst>
        </p:cNvPr>
        <p:cNvGrpSpPr/>
        <p:nvPr/>
      </p:nvGrpSpPr>
      <p:grpSpPr>
        <a:xfrm>
          <a:off x="0" y="0"/>
          <a:ext cx="0" cy="0"/>
          <a:chOff x="0" y="0"/>
          <a:chExt cx="0" cy="0"/>
        </a:xfrm>
      </p:grpSpPr>
      <p:sp>
        <p:nvSpPr>
          <p:cNvPr id="171" name="Google Shape;171;p5">
            <a:extLst>
              <a:ext uri="{FF2B5EF4-FFF2-40B4-BE49-F238E27FC236}">
                <a16:creationId xmlns:a16="http://schemas.microsoft.com/office/drawing/2014/main" id="{814852D1-F9F0-19D0-F6F6-D192554CADE9}"/>
              </a:ext>
            </a:extLst>
          </p:cNvPr>
          <p:cNvSpPr txBox="1"/>
          <p:nvPr/>
        </p:nvSpPr>
        <p:spPr>
          <a:xfrm>
            <a:off x="1687783" y="3509772"/>
            <a:ext cx="15219976" cy="3257302"/>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b="1" dirty="0">
                <a:solidFill>
                  <a:srgbClr val="0F2D2E"/>
                </a:solidFill>
                <a:latin typeface="Century Gothic"/>
                <a:ea typeface="Century Gothic"/>
                <a:cs typeface="Century Gothic"/>
                <a:sym typeface="Century Gothic"/>
              </a:rPr>
              <a:t>Project Name: </a:t>
            </a:r>
            <a:r>
              <a:rPr lang="en-US" sz="1800" dirty="0">
                <a:solidFill>
                  <a:srgbClr val="0F2D2E"/>
                </a:solidFill>
                <a:latin typeface="Century Gothic"/>
                <a:ea typeface="Century Gothic"/>
                <a:cs typeface="Century Gothic"/>
                <a:sym typeface="Century Gothic"/>
              </a:rPr>
              <a:t>LIGHT Control with LDR using Arduino</a:t>
            </a:r>
          </a:p>
          <a:p>
            <a:pPr marL="0" marR="0" lvl="0" indent="0" algn="just" rtl="0">
              <a:lnSpc>
                <a:spcPct val="147000"/>
              </a:lnSpc>
              <a:spcBef>
                <a:spcPts val="0"/>
              </a:spcBef>
              <a:spcAft>
                <a:spcPts val="0"/>
              </a:spcAft>
              <a:buNone/>
            </a:pPr>
            <a:r>
              <a:rPr lang="en-US" sz="1800" b="1" dirty="0">
                <a:solidFill>
                  <a:srgbClr val="0F2D2E"/>
                </a:solidFill>
                <a:latin typeface="Century Gothic"/>
                <a:ea typeface="Century Gothic"/>
                <a:cs typeface="Century Gothic"/>
                <a:sym typeface="Century Gothic"/>
              </a:rPr>
              <a:t>Description: </a:t>
            </a:r>
            <a:r>
              <a:rPr lang="en-US" sz="1800" dirty="0">
                <a:solidFill>
                  <a:srgbClr val="0F2D2E"/>
                </a:solidFill>
                <a:latin typeface="Century Gothic"/>
                <a:ea typeface="Century Gothic"/>
                <a:cs typeface="Century Gothic"/>
                <a:sym typeface="Century Gothic"/>
              </a:rPr>
              <a:t>In this project, we will measure and control the light level required for healthy growth of plants in a greenhouse environment using Arduino. Using the light values measured by the light sensor, we will provide the optimum light level to the plants through LED lights. In this way, we can ensure that plants grow healthier and faster, and raise awareness about plant cultivation.</a:t>
            </a:r>
          </a:p>
          <a:p>
            <a:pPr marL="0" marR="0" lvl="0" indent="0" algn="just" rtl="0">
              <a:lnSpc>
                <a:spcPct val="147000"/>
              </a:lnSpc>
              <a:spcBef>
                <a:spcPts val="0"/>
              </a:spcBef>
              <a:spcAft>
                <a:spcPts val="0"/>
              </a:spcAft>
              <a:buNone/>
            </a:pPr>
            <a:r>
              <a:rPr lang="en-US" sz="1800" b="1" dirty="0">
                <a:solidFill>
                  <a:srgbClr val="0F2D2E"/>
                </a:solidFill>
                <a:latin typeface="Century Gothic"/>
                <a:ea typeface="Century Gothic"/>
                <a:cs typeface="Century Gothic"/>
                <a:sym typeface="Century Gothic"/>
              </a:rPr>
              <a:t>Preparation &amp; Research:  </a:t>
            </a:r>
            <a:r>
              <a:rPr lang="en-US" sz="1800" dirty="0">
                <a:solidFill>
                  <a:srgbClr val="0F2D2E"/>
                </a:solidFill>
                <a:latin typeface="Century Gothic"/>
                <a:ea typeface="Century Gothic"/>
                <a:cs typeface="Century Gothic"/>
                <a:sym typeface="Century Gothic"/>
              </a:rPr>
              <a:t>Plants require sunlight for photosynthesis, but their light needs vary. Research how and why different plants have specific light requirements.</a:t>
            </a:r>
          </a:p>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A photoresistor, or photocell, changes resistance based on light intensity. In this application, an LDR controls 5 LEDs, indicating light levels based on the detected intensity.</a:t>
            </a:r>
          </a:p>
        </p:txBody>
      </p:sp>
      <p:cxnSp>
        <p:nvCxnSpPr>
          <p:cNvPr id="173" name="Google Shape;173;p5">
            <a:extLst>
              <a:ext uri="{FF2B5EF4-FFF2-40B4-BE49-F238E27FC236}">
                <a16:creationId xmlns:a16="http://schemas.microsoft.com/office/drawing/2014/main" id="{4DDD8945-4021-BE45-B85F-287953F314BB}"/>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5" name="Google Shape;175;p5">
            <a:extLst>
              <a:ext uri="{FF2B5EF4-FFF2-40B4-BE49-F238E27FC236}">
                <a16:creationId xmlns:a16="http://schemas.microsoft.com/office/drawing/2014/main" id="{3E1602BB-D82F-E4A3-BB63-453E97194A72}"/>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a:extLst>
              <a:ext uri="{FF2B5EF4-FFF2-40B4-BE49-F238E27FC236}">
                <a16:creationId xmlns:a16="http://schemas.microsoft.com/office/drawing/2014/main" id="{82E2DB5F-2A2A-01F7-A1AD-7BCAD8E5431C}"/>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2" name="Google Shape;172;p5">
            <a:extLst>
              <a:ext uri="{FF2B5EF4-FFF2-40B4-BE49-F238E27FC236}">
                <a16:creationId xmlns:a16="http://schemas.microsoft.com/office/drawing/2014/main" id="{32A1A219-FC56-7E1E-954F-EED3D69CA28B}"/>
              </a:ext>
            </a:extLst>
          </p:cNvPr>
          <p:cNvSpPr txBox="1"/>
          <p:nvPr/>
        </p:nvSpPr>
        <p:spPr>
          <a:xfrm>
            <a:off x="1687783" y="1038326"/>
            <a:ext cx="14085617" cy="1235723"/>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Cross-Disciplinary Applications</a:t>
            </a:r>
          </a:p>
        </p:txBody>
      </p:sp>
      <p:sp>
        <p:nvSpPr>
          <p:cNvPr id="4" name="Google Shape;174;p5">
            <a:extLst>
              <a:ext uri="{FF2B5EF4-FFF2-40B4-BE49-F238E27FC236}">
                <a16:creationId xmlns:a16="http://schemas.microsoft.com/office/drawing/2014/main" id="{C52DB083-5E1F-B2CC-1E79-A2B7C3074D13}"/>
              </a:ext>
            </a:extLst>
          </p:cNvPr>
          <p:cNvSpPr txBox="1"/>
          <p:nvPr/>
        </p:nvSpPr>
        <p:spPr>
          <a:xfrm>
            <a:off x="1711756" y="2141515"/>
            <a:ext cx="15291714" cy="926407"/>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300" dirty="0">
                <a:solidFill>
                  <a:srgbClr val="0F2D2E"/>
                </a:solidFill>
                <a:latin typeface="Calibri"/>
                <a:ea typeface="Calibri"/>
                <a:cs typeface="Calibri"/>
                <a:sym typeface="Calibri"/>
              </a:rPr>
              <a:t>Project -3</a:t>
            </a:r>
            <a:endParaRPr dirty="0"/>
          </a:p>
        </p:txBody>
      </p:sp>
    </p:spTree>
    <p:extLst>
      <p:ext uri="{BB962C8B-B14F-4D97-AF65-F5344CB8AC3E}">
        <p14:creationId xmlns:p14="http://schemas.microsoft.com/office/powerpoint/2010/main" val="2170269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0">
          <a:extLst>
            <a:ext uri="{FF2B5EF4-FFF2-40B4-BE49-F238E27FC236}">
              <a16:creationId xmlns:a16="http://schemas.microsoft.com/office/drawing/2014/main" id="{FD3AAD8A-C276-CA83-EE86-6CD9F14B989E}"/>
            </a:ext>
          </a:extLst>
        </p:cNvPr>
        <p:cNvGrpSpPr/>
        <p:nvPr/>
      </p:nvGrpSpPr>
      <p:grpSpPr>
        <a:xfrm>
          <a:off x="0" y="0"/>
          <a:ext cx="0" cy="0"/>
          <a:chOff x="0" y="0"/>
          <a:chExt cx="0" cy="0"/>
        </a:xfrm>
      </p:grpSpPr>
      <p:grpSp>
        <p:nvGrpSpPr>
          <p:cNvPr id="201" name="Google Shape;201;p7">
            <a:extLst>
              <a:ext uri="{FF2B5EF4-FFF2-40B4-BE49-F238E27FC236}">
                <a16:creationId xmlns:a16="http://schemas.microsoft.com/office/drawing/2014/main" id="{ECF19292-9F72-9BF3-43FE-B9BA246D529B}"/>
              </a:ext>
            </a:extLst>
          </p:cNvPr>
          <p:cNvGrpSpPr/>
          <p:nvPr/>
        </p:nvGrpSpPr>
        <p:grpSpPr>
          <a:xfrm>
            <a:off x="-653516" y="1556412"/>
            <a:ext cx="20370072" cy="7386415"/>
            <a:chOff x="0" y="0"/>
            <a:chExt cx="5364957" cy="1585039"/>
          </a:xfrm>
        </p:grpSpPr>
        <p:sp>
          <p:nvSpPr>
            <p:cNvPr id="202" name="Google Shape;202;p7">
              <a:extLst>
                <a:ext uri="{FF2B5EF4-FFF2-40B4-BE49-F238E27FC236}">
                  <a16:creationId xmlns:a16="http://schemas.microsoft.com/office/drawing/2014/main" id="{32434948-302D-730A-9E01-9FB88FEBC73B}"/>
                </a:ext>
              </a:extLst>
            </p:cNvPr>
            <p:cNvSpPr/>
            <p:nvPr/>
          </p:nvSpPr>
          <p:spPr>
            <a:xfrm>
              <a:off x="0" y="0"/>
              <a:ext cx="5364957" cy="1585039"/>
            </a:xfrm>
            <a:custGeom>
              <a:avLst/>
              <a:gdLst/>
              <a:ahLst/>
              <a:cxnLst/>
              <a:rect l="l" t="t" r="r" b="b"/>
              <a:pathLst>
                <a:path w="5364957" h="1585039" extrusionOk="0">
                  <a:moveTo>
                    <a:pt x="0" y="0"/>
                  </a:moveTo>
                  <a:lnTo>
                    <a:pt x="5364957" y="0"/>
                  </a:lnTo>
                  <a:lnTo>
                    <a:pt x="5364957" y="1585039"/>
                  </a:lnTo>
                  <a:lnTo>
                    <a:pt x="0" y="1585039"/>
                  </a:lnTo>
                  <a:close/>
                </a:path>
              </a:pathLst>
            </a:custGeom>
            <a:solidFill>
              <a:srgbClr val="FFFFFF"/>
            </a:solidFill>
            <a:ln w="114300" cap="sq" cmpd="sng">
              <a:solidFill>
                <a:srgbClr val="39999F"/>
              </a:solidFill>
              <a:prstDash val="solid"/>
              <a:miter lim="8000"/>
              <a:headEnd type="none" w="sm" len="sm"/>
              <a:tailEnd type="none" w="sm" len="sm"/>
            </a:ln>
          </p:spPr>
          <p:txBody>
            <a:bodyPr/>
            <a:lstStyle/>
            <a:p>
              <a:endParaRPr lang="tr-TR"/>
            </a:p>
          </p:txBody>
        </p:sp>
        <p:sp>
          <p:nvSpPr>
            <p:cNvPr id="203" name="Google Shape;203;p7">
              <a:extLst>
                <a:ext uri="{FF2B5EF4-FFF2-40B4-BE49-F238E27FC236}">
                  <a16:creationId xmlns:a16="http://schemas.microsoft.com/office/drawing/2014/main" id="{11C3D68B-8BD2-9EB8-7D76-5DA4659496BC}"/>
                </a:ext>
              </a:extLst>
            </p:cNvPr>
            <p:cNvSpPr txBox="1"/>
            <p:nvPr/>
          </p:nvSpPr>
          <p:spPr>
            <a:xfrm>
              <a:off x="0" y="28575"/>
              <a:ext cx="5364957" cy="1556464"/>
            </a:xfrm>
            <a:prstGeom prst="rect">
              <a:avLst/>
            </a:prstGeom>
            <a:noFill/>
            <a:ln>
              <a:noFill/>
            </a:ln>
          </p:spPr>
          <p:txBody>
            <a:bodyPr spcFirstLastPara="1" wrap="square" lIns="50800" tIns="50800" rIns="50800" bIns="50800" anchor="ctr" anchorCtr="0">
              <a:noAutofit/>
            </a:bodyPr>
            <a:lstStyle/>
            <a:p>
              <a:pPr marL="0" marR="0" lvl="0" indent="0" algn="ctr" rtl="0">
                <a:lnSpc>
                  <a:spcPct val="103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204" name="Google Shape;204;p7">
            <a:extLst>
              <a:ext uri="{FF2B5EF4-FFF2-40B4-BE49-F238E27FC236}">
                <a16:creationId xmlns:a16="http://schemas.microsoft.com/office/drawing/2014/main" id="{9D8E7263-6D40-26A5-E387-53050CAAB037}"/>
              </a:ext>
            </a:extLst>
          </p:cNvPr>
          <p:cNvSpPr txBox="1"/>
          <p:nvPr/>
        </p:nvSpPr>
        <p:spPr>
          <a:xfrm>
            <a:off x="-653516" y="2835099"/>
            <a:ext cx="8134432" cy="1221553"/>
          </a:xfrm>
          <a:prstGeom prst="rect">
            <a:avLst/>
          </a:prstGeom>
          <a:noFill/>
          <a:ln>
            <a:noFill/>
          </a:ln>
        </p:spPr>
        <p:txBody>
          <a:bodyPr spcFirstLastPara="1" wrap="square" lIns="0" tIns="0" rIns="0" bIns="0" anchor="t" anchorCtr="0">
            <a:spAutoFit/>
          </a:bodyPr>
          <a:lstStyle/>
          <a:p>
            <a:pPr marL="0" marR="0" lvl="0" indent="0" algn="r" rtl="0">
              <a:lnSpc>
                <a:spcPct val="147020"/>
              </a:lnSpc>
              <a:spcBef>
                <a:spcPts val="0"/>
              </a:spcBef>
              <a:spcAft>
                <a:spcPts val="0"/>
              </a:spcAft>
              <a:buNone/>
            </a:pPr>
            <a:r>
              <a:rPr lang="en-US" sz="5400" dirty="0">
                <a:solidFill>
                  <a:srgbClr val="0F2D2E"/>
                </a:solidFill>
                <a:latin typeface="Century Gothic"/>
                <a:ea typeface="Century Gothic"/>
                <a:cs typeface="Century Gothic"/>
                <a:sym typeface="Century Gothic"/>
              </a:rPr>
              <a:t>Project-3:</a:t>
            </a:r>
          </a:p>
        </p:txBody>
      </p:sp>
      <p:sp>
        <p:nvSpPr>
          <p:cNvPr id="205" name="Google Shape;205;p7">
            <a:extLst>
              <a:ext uri="{FF2B5EF4-FFF2-40B4-BE49-F238E27FC236}">
                <a16:creationId xmlns:a16="http://schemas.microsoft.com/office/drawing/2014/main" id="{C0ADD20E-BDC3-ACA5-B52A-B9CC5CFB421B}"/>
              </a:ext>
            </a:extLst>
          </p:cNvPr>
          <p:cNvSpPr txBox="1"/>
          <p:nvPr/>
        </p:nvSpPr>
        <p:spPr>
          <a:xfrm>
            <a:off x="379473" y="4642355"/>
            <a:ext cx="4960623" cy="3390672"/>
          </a:xfrm>
          <a:prstGeom prst="rect">
            <a:avLst/>
          </a:prstGeom>
          <a:noFill/>
          <a:ln>
            <a:noFill/>
          </a:ln>
        </p:spPr>
        <p:txBody>
          <a:bodyPr spcFirstLastPara="1" wrap="square" lIns="0" tIns="0" rIns="0" bIns="0" anchor="t" anchorCtr="0">
            <a:spAutoFit/>
          </a:bodyPr>
          <a:lstStyle/>
          <a:p>
            <a:pPr algn="just">
              <a:spcAft>
                <a:spcPts val="800"/>
              </a:spcAft>
            </a:pPr>
            <a:r>
              <a:rPr lang="pt-PT" sz="1800" b="1"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What</a:t>
            </a:r>
            <a:r>
              <a:rPr lang="pt-PT" sz="1800" b="1"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 do </a:t>
            </a:r>
            <a:r>
              <a:rPr lang="pt-PT" sz="1800" b="1"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you</a:t>
            </a:r>
            <a:r>
              <a:rPr lang="pt-PT" sz="1800" b="1"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b="1"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need</a:t>
            </a:r>
            <a:r>
              <a:rPr lang="pt-PT" sz="1800" b="1"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Symbol" pitchFamily="2" charset="2"/>
              <a:buChar char=""/>
            </a:pPr>
            <a:r>
              <a:rPr lang="pt-PT" sz="1800" dirty="0" err="1">
                <a:effectLst/>
                <a:latin typeface="Calibri" panose="020F0502020204030204" pitchFamily="34" charset="0"/>
                <a:ea typeface="Calibri" panose="020F0502020204030204" pitchFamily="34" charset="0"/>
                <a:cs typeface="Calibri" panose="020F0502020204030204" pitchFamily="34" charset="0"/>
              </a:rPr>
              <a:t>Arduino</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you</a:t>
            </a:r>
            <a:r>
              <a:rPr lang="pt-PT" sz="1800" dirty="0">
                <a:effectLst/>
                <a:latin typeface="Calibri" panose="020F0502020204030204" pitchFamily="34" charset="0"/>
                <a:ea typeface="Calibri" panose="020F0502020204030204" pitchFamily="34" charset="0"/>
                <a:cs typeface="Calibri" panose="020F0502020204030204" pitchFamily="34" charset="0"/>
              </a:rPr>
              <a:t> can use </a:t>
            </a:r>
            <a:r>
              <a:rPr lang="pt-PT" sz="1800" dirty="0" err="1">
                <a:effectLst/>
                <a:latin typeface="Calibri" panose="020F0502020204030204" pitchFamily="34" charset="0"/>
                <a:ea typeface="Calibri" panose="020F0502020204030204" pitchFamily="34" charset="0"/>
                <a:cs typeface="Calibri" panose="020F0502020204030204" pitchFamily="34" charset="0"/>
              </a:rPr>
              <a:t>any</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model</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you</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want</a:t>
            </a:r>
            <a:r>
              <a:rPr lang="pt-PT" sz="1800" dirty="0">
                <a:effectLst/>
                <a:latin typeface="Calibri" panose="020F0502020204030204" pitchFamily="34" charset="0"/>
                <a:ea typeface="Calibri" panose="020F0502020204030204" pitchFamily="34"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Symbol" pitchFamily="2" charset="2"/>
              <a:buChar char=""/>
            </a:pPr>
            <a:r>
              <a:rPr lang="pt-PT" sz="1800" dirty="0" err="1">
                <a:effectLst/>
                <a:latin typeface="Calibri" panose="020F0502020204030204" pitchFamily="34" charset="0"/>
                <a:ea typeface="Calibri" panose="020F0502020204030204" pitchFamily="34" charset="0"/>
                <a:cs typeface="Calibri" panose="020F0502020204030204" pitchFamily="34" charset="0"/>
              </a:rPr>
              <a:t>Breadboard</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Symbol" pitchFamily="2" charset="2"/>
              <a:buChar char=""/>
            </a:pPr>
            <a:r>
              <a:rPr lang="pt-PT" sz="1800" dirty="0">
                <a:effectLst/>
                <a:latin typeface="Calibri" panose="020F0502020204030204" pitchFamily="34" charset="0"/>
                <a:ea typeface="Calibri" panose="020F0502020204030204" pitchFamily="34" charset="0"/>
                <a:cs typeface="Calibri" panose="020F0502020204030204" pitchFamily="34" charset="0"/>
              </a:rPr>
              <a:t>1 x 5mm LDR (Light </a:t>
            </a:r>
            <a:r>
              <a:rPr lang="pt-PT" sz="1800" dirty="0" err="1">
                <a:effectLst/>
                <a:latin typeface="Calibri" panose="020F0502020204030204" pitchFamily="34" charset="0"/>
                <a:ea typeface="Calibri" panose="020F0502020204030204" pitchFamily="34" charset="0"/>
                <a:cs typeface="Calibri" panose="020F0502020204030204" pitchFamily="34" charset="0"/>
              </a:rPr>
              <a:t>Dependent</a:t>
            </a:r>
            <a:r>
              <a:rPr lang="pt-PT" sz="1800" dirty="0">
                <a:effectLst/>
                <a:latin typeface="Calibri" panose="020F0502020204030204" pitchFamily="34" charset="0"/>
                <a:ea typeface="Calibri" panose="020F0502020204030204" pitchFamily="34" charset="0"/>
                <a:cs typeface="Calibri" panose="020F0502020204030204" pitchFamily="34" charset="0"/>
              </a:rPr>
              <a:t> Resistor)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Symbol" pitchFamily="2" charset="2"/>
              <a:buChar char=""/>
            </a:pPr>
            <a:r>
              <a:rPr lang="pt-PT" sz="1800" dirty="0">
                <a:effectLst/>
                <a:latin typeface="Calibri" panose="020F0502020204030204" pitchFamily="34" charset="0"/>
                <a:ea typeface="Calibri" panose="020F0502020204030204" pitchFamily="34" charset="0"/>
                <a:cs typeface="Calibri" panose="020F0502020204030204" pitchFamily="34" charset="0"/>
              </a:rPr>
              <a:t>5 x </a:t>
            </a:r>
            <a:r>
              <a:rPr lang="pt-PT" sz="1800" dirty="0" err="1">
                <a:effectLst/>
                <a:latin typeface="Calibri" panose="020F0502020204030204" pitchFamily="34" charset="0"/>
                <a:ea typeface="Calibri" panose="020F0502020204030204" pitchFamily="34" charset="0"/>
                <a:cs typeface="Calibri" panose="020F0502020204030204" pitchFamily="34" charset="0"/>
              </a:rPr>
              <a:t>Red</a:t>
            </a:r>
            <a:r>
              <a:rPr lang="pt-PT" sz="1800" dirty="0">
                <a:effectLst/>
                <a:latin typeface="Calibri" panose="020F0502020204030204" pitchFamily="34" charset="0"/>
                <a:ea typeface="Calibri" panose="020F0502020204030204" pitchFamily="34" charset="0"/>
                <a:cs typeface="Calibri" panose="020F0502020204030204" pitchFamily="34" charset="0"/>
              </a:rPr>
              <a:t> LED</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Symbol" pitchFamily="2" charset="2"/>
              <a:buChar char=""/>
            </a:pPr>
            <a:r>
              <a:rPr lang="pt-PT" sz="1800" dirty="0">
                <a:effectLst/>
                <a:latin typeface="Calibri" panose="020F0502020204030204" pitchFamily="34" charset="0"/>
                <a:ea typeface="Calibri" panose="020F0502020204030204" pitchFamily="34" charset="0"/>
                <a:cs typeface="Calibri" panose="020F0502020204030204" pitchFamily="34" charset="0"/>
              </a:rPr>
              <a:t>5 x 330 Ohm Resistor (Orange-Orange-Brown)</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Symbol" pitchFamily="2" charset="2"/>
              <a:buChar char=""/>
            </a:pPr>
            <a:r>
              <a:rPr lang="pt-PT" sz="1800" dirty="0">
                <a:effectLst/>
                <a:latin typeface="Calibri" panose="020F0502020204030204" pitchFamily="34" charset="0"/>
                <a:ea typeface="Calibri" panose="020F0502020204030204" pitchFamily="34" charset="0"/>
                <a:cs typeface="Calibri" panose="020F0502020204030204" pitchFamily="34" charset="0"/>
              </a:rPr>
              <a:t>1 x 10k Ohm Resistor (Brown-</a:t>
            </a:r>
            <a:r>
              <a:rPr lang="pt-PT" sz="1800" dirty="0" err="1">
                <a:effectLst/>
                <a:latin typeface="Calibri" panose="020F0502020204030204" pitchFamily="34" charset="0"/>
                <a:ea typeface="Calibri" panose="020F0502020204030204" pitchFamily="34" charset="0"/>
                <a:cs typeface="Calibri" panose="020F0502020204030204" pitchFamily="34" charset="0"/>
              </a:rPr>
              <a:t>Black</a:t>
            </a:r>
            <a:r>
              <a:rPr lang="pt-PT" sz="1800" dirty="0">
                <a:effectLst/>
                <a:latin typeface="Calibri" panose="020F0502020204030204" pitchFamily="34" charset="0"/>
                <a:ea typeface="Calibri" panose="020F0502020204030204" pitchFamily="34" charset="0"/>
                <a:cs typeface="Calibri" panose="020F0502020204030204" pitchFamily="34" charset="0"/>
              </a:rPr>
              <a:t>-Orange)</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Symbol" pitchFamily="2" charset="2"/>
              <a:buChar char=""/>
            </a:pPr>
            <a:r>
              <a:rPr lang="pt-PT" sz="1800" dirty="0">
                <a:effectLst/>
                <a:latin typeface="Calibri" panose="020F0502020204030204" pitchFamily="34" charset="0"/>
                <a:ea typeface="Calibri" panose="020F0502020204030204" pitchFamily="34" charset="0"/>
                <a:cs typeface="Calibri" panose="020F0502020204030204" pitchFamily="34" charset="0"/>
              </a:rPr>
              <a:t>15 x </a:t>
            </a:r>
            <a:r>
              <a:rPr lang="pt-PT" sz="1800" dirty="0" err="1">
                <a:effectLst/>
                <a:latin typeface="Calibri" panose="020F0502020204030204" pitchFamily="34" charset="0"/>
                <a:ea typeface="Calibri" panose="020F0502020204030204" pitchFamily="34" charset="0"/>
                <a:cs typeface="Calibri" panose="020F0502020204030204" pitchFamily="34" charset="0"/>
              </a:rPr>
              <a:t>Jumper</a:t>
            </a:r>
            <a:r>
              <a:rPr lang="pt-PT" sz="1800" dirty="0">
                <a:effectLst/>
                <a:latin typeface="Calibri" panose="020F0502020204030204" pitchFamily="34" charset="0"/>
                <a:ea typeface="Calibri" panose="020F0502020204030204" pitchFamily="34" charset="0"/>
                <a:cs typeface="Calibri" panose="020F0502020204030204" pitchFamily="34" charset="0"/>
              </a:rPr>
              <a:t> Cables</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07" name="Google Shape;207;p7">
            <a:extLst>
              <a:ext uri="{FF2B5EF4-FFF2-40B4-BE49-F238E27FC236}">
                <a16:creationId xmlns:a16="http://schemas.microsoft.com/office/drawing/2014/main" id="{7286BC4E-5E41-57FE-BACA-8625448FCE79}"/>
              </a:ext>
            </a:extLst>
          </p:cNvPr>
          <p:cNvCxnSpPr/>
          <p:nvPr/>
        </p:nvCxnSpPr>
        <p:spPr>
          <a:xfrm rot="10800000">
            <a:off x="-7578279" y="4126280"/>
            <a:ext cx="15156557" cy="0"/>
          </a:xfrm>
          <a:prstGeom prst="straightConnector1">
            <a:avLst/>
          </a:prstGeom>
          <a:noFill/>
          <a:ln w="76200" cap="flat" cmpd="sng">
            <a:solidFill>
              <a:srgbClr val="39999F"/>
            </a:solidFill>
            <a:prstDash val="solid"/>
            <a:round/>
            <a:headEnd type="none" w="sm" len="sm"/>
            <a:tailEnd type="none" w="sm" len="sm"/>
          </a:ln>
        </p:spPr>
      </p:cxnSp>
      <p:sp>
        <p:nvSpPr>
          <p:cNvPr id="208" name="Google Shape;208;p7">
            <a:extLst>
              <a:ext uri="{FF2B5EF4-FFF2-40B4-BE49-F238E27FC236}">
                <a16:creationId xmlns:a16="http://schemas.microsoft.com/office/drawing/2014/main" id="{4B75FFB9-0C0A-5309-F8FE-181EEB20A87E}"/>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209" name="Google Shape;209;p7">
            <a:extLst>
              <a:ext uri="{FF2B5EF4-FFF2-40B4-BE49-F238E27FC236}">
                <a16:creationId xmlns:a16="http://schemas.microsoft.com/office/drawing/2014/main" id="{53AEDD61-2414-06D4-716C-9D97E33219DA}"/>
              </a:ext>
            </a:extLst>
          </p:cNvPr>
          <p:cNvPicPr preferRelativeResize="0"/>
          <p:nvPr/>
        </p:nvPicPr>
        <p:blipFill rotWithShape="1">
          <a:blip r:embed="rId4">
            <a:alphaModFix/>
          </a:blip>
          <a:srcRect/>
          <a:stretch/>
        </p:blipFill>
        <p:spPr>
          <a:xfrm>
            <a:off x="16078200" y="-71701"/>
            <a:ext cx="2429920" cy="2429920"/>
          </a:xfrm>
          <a:prstGeom prst="rect">
            <a:avLst/>
          </a:prstGeom>
          <a:noFill/>
          <a:ln>
            <a:noFill/>
          </a:ln>
        </p:spPr>
      </p:pic>
      <p:sp>
        <p:nvSpPr>
          <p:cNvPr id="2" name="Rectangle 2">
            <a:extLst>
              <a:ext uri="{FF2B5EF4-FFF2-40B4-BE49-F238E27FC236}">
                <a16:creationId xmlns:a16="http://schemas.microsoft.com/office/drawing/2014/main" id="{B5284BE2-0C17-4E69-F558-742595F24632}"/>
              </a:ext>
            </a:extLst>
          </p:cNvPr>
          <p:cNvSpPr>
            <a:spLocks noChangeArrowheads="1"/>
          </p:cNvSpPr>
          <p:nvPr/>
        </p:nvSpPr>
        <p:spPr bwMode="auto">
          <a:xfrm>
            <a:off x="9470803" y="4282178"/>
            <a:ext cx="3444463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tr-TR"/>
          </a:p>
        </p:txBody>
      </p:sp>
      <p:pic>
        <p:nvPicPr>
          <p:cNvPr id="3" name="Resim 2" descr="ldrledkontrol 1">
            <a:extLst>
              <a:ext uri="{FF2B5EF4-FFF2-40B4-BE49-F238E27FC236}">
                <a16:creationId xmlns:a16="http://schemas.microsoft.com/office/drawing/2014/main" id="{A5635033-BBE9-E924-5D2A-82AD8EA07EA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470803" y="4282178"/>
            <a:ext cx="9896853" cy="43223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10624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0">
          <a:extLst>
            <a:ext uri="{FF2B5EF4-FFF2-40B4-BE49-F238E27FC236}">
              <a16:creationId xmlns:a16="http://schemas.microsoft.com/office/drawing/2014/main" id="{67902A99-E1CE-5DFB-753C-31380BE64674}"/>
            </a:ext>
          </a:extLst>
        </p:cNvPr>
        <p:cNvGrpSpPr/>
        <p:nvPr/>
      </p:nvGrpSpPr>
      <p:grpSpPr>
        <a:xfrm>
          <a:off x="0" y="0"/>
          <a:ext cx="0" cy="0"/>
          <a:chOff x="0" y="0"/>
          <a:chExt cx="0" cy="0"/>
        </a:xfrm>
      </p:grpSpPr>
      <p:grpSp>
        <p:nvGrpSpPr>
          <p:cNvPr id="201" name="Google Shape;201;p7">
            <a:extLst>
              <a:ext uri="{FF2B5EF4-FFF2-40B4-BE49-F238E27FC236}">
                <a16:creationId xmlns:a16="http://schemas.microsoft.com/office/drawing/2014/main" id="{27D181C3-0B03-1003-57B3-502BDBB9BB89}"/>
              </a:ext>
            </a:extLst>
          </p:cNvPr>
          <p:cNvGrpSpPr/>
          <p:nvPr/>
        </p:nvGrpSpPr>
        <p:grpSpPr>
          <a:xfrm>
            <a:off x="-653516" y="1611276"/>
            <a:ext cx="20370072" cy="7386415"/>
            <a:chOff x="0" y="0"/>
            <a:chExt cx="5364957" cy="1585039"/>
          </a:xfrm>
        </p:grpSpPr>
        <p:sp>
          <p:nvSpPr>
            <p:cNvPr id="202" name="Google Shape;202;p7">
              <a:extLst>
                <a:ext uri="{FF2B5EF4-FFF2-40B4-BE49-F238E27FC236}">
                  <a16:creationId xmlns:a16="http://schemas.microsoft.com/office/drawing/2014/main" id="{C7F4F15D-0418-5E13-6B66-1EA7DBCEE591}"/>
                </a:ext>
              </a:extLst>
            </p:cNvPr>
            <p:cNvSpPr/>
            <p:nvPr/>
          </p:nvSpPr>
          <p:spPr>
            <a:xfrm>
              <a:off x="0" y="0"/>
              <a:ext cx="5364957" cy="1585039"/>
            </a:xfrm>
            <a:custGeom>
              <a:avLst/>
              <a:gdLst/>
              <a:ahLst/>
              <a:cxnLst/>
              <a:rect l="l" t="t" r="r" b="b"/>
              <a:pathLst>
                <a:path w="5364957" h="1585039" extrusionOk="0">
                  <a:moveTo>
                    <a:pt x="0" y="0"/>
                  </a:moveTo>
                  <a:lnTo>
                    <a:pt x="5364957" y="0"/>
                  </a:lnTo>
                  <a:lnTo>
                    <a:pt x="5364957" y="1585039"/>
                  </a:lnTo>
                  <a:lnTo>
                    <a:pt x="0" y="1585039"/>
                  </a:lnTo>
                  <a:close/>
                </a:path>
              </a:pathLst>
            </a:custGeom>
            <a:solidFill>
              <a:srgbClr val="FFFFFF"/>
            </a:solidFill>
            <a:ln w="114300" cap="sq" cmpd="sng">
              <a:solidFill>
                <a:srgbClr val="39999F"/>
              </a:solidFill>
              <a:prstDash val="solid"/>
              <a:miter lim="8000"/>
              <a:headEnd type="none" w="sm" len="sm"/>
              <a:tailEnd type="none" w="sm" len="sm"/>
            </a:ln>
          </p:spPr>
          <p:txBody>
            <a:bodyPr/>
            <a:lstStyle/>
            <a:p>
              <a:endParaRPr lang="tr-TR"/>
            </a:p>
          </p:txBody>
        </p:sp>
        <p:sp>
          <p:nvSpPr>
            <p:cNvPr id="203" name="Google Shape;203;p7">
              <a:extLst>
                <a:ext uri="{FF2B5EF4-FFF2-40B4-BE49-F238E27FC236}">
                  <a16:creationId xmlns:a16="http://schemas.microsoft.com/office/drawing/2014/main" id="{76632319-FB24-E598-4798-ED4BBA5D8F95}"/>
                </a:ext>
              </a:extLst>
            </p:cNvPr>
            <p:cNvSpPr txBox="1"/>
            <p:nvPr/>
          </p:nvSpPr>
          <p:spPr>
            <a:xfrm>
              <a:off x="0" y="28575"/>
              <a:ext cx="5364957" cy="1556464"/>
            </a:xfrm>
            <a:prstGeom prst="rect">
              <a:avLst/>
            </a:prstGeom>
            <a:noFill/>
            <a:ln>
              <a:noFill/>
            </a:ln>
          </p:spPr>
          <p:txBody>
            <a:bodyPr spcFirstLastPara="1" wrap="square" lIns="50800" tIns="50800" rIns="50800" bIns="50800" anchor="ctr" anchorCtr="0">
              <a:noAutofit/>
            </a:bodyPr>
            <a:lstStyle/>
            <a:p>
              <a:pPr marL="0" marR="0" lvl="0" indent="0" algn="ctr" rtl="0">
                <a:lnSpc>
                  <a:spcPct val="103833"/>
                </a:lnSpc>
                <a:spcBef>
                  <a:spcPts val="0"/>
                </a:spcBef>
                <a:spcAft>
                  <a:spcPts val="0"/>
                </a:spcAft>
                <a:buNone/>
              </a:pPr>
              <a:endParaRPr sz="1800" dirty="0">
                <a:solidFill>
                  <a:schemeClr val="dk1"/>
                </a:solidFill>
                <a:latin typeface="Calibri"/>
                <a:ea typeface="Calibri"/>
                <a:cs typeface="Calibri"/>
                <a:sym typeface="Calibri"/>
              </a:endParaRPr>
            </a:p>
          </p:txBody>
        </p:sp>
      </p:grpSp>
      <p:sp>
        <p:nvSpPr>
          <p:cNvPr id="204" name="Google Shape;204;p7">
            <a:extLst>
              <a:ext uri="{FF2B5EF4-FFF2-40B4-BE49-F238E27FC236}">
                <a16:creationId xmlns:a16="http://schemas.microsoft.com/office/drawing/2014/main" id="{4E1F7DC9-F6DA-010D-845F-9A4DF083241B}"/>
              </a:ext>
            </a:extLst>
          </p:cNvPr>
          <p:cNvSpPr txBox="1"/>
          <p:nvPr/>
        </p:nvSpPr>
        <p:spPr>
          <a:xfrm>
            <a:off x="-923790" y="1629532"/>
            <a:ext cx="8134432" cy="1221553"/>
          </a:xfrm>
          <a:prstGeom prst="rect">
            <a:avLst/>
          </a:prstGeom>
          <a:noFill/>
          <a:ln>
            <a:noFill/>
          </a:ln>
        </p:spPr>
        <p:txBody>
          <a:bodyPr spcFirstLastPara="1" wrap="square" lIns="0" tIns="0" rIns="0" bIns="0" anchor="t" anchorCtr="0">
            <a:spAutoFit/>
          </a:bodyPr>
          <a:lstStyle/>
          <a:p>
            <a:pPr marL="0" marR="0" lvl="0" indent="0" algn="r" rtl="0">
              <a:lnSpc>
                <a:spcPct val="147020"/>
              </a:lnSpc>
              <a:spcBef>
                <a:spcPts val="0"/>
              </a:spcBef>
              <a:spcAft>
                <a:spcPts val="0"/>
              </a:spcAft>
              <a:buNone/>
            </a:pPr>
            <a:r>
              <a:rPr lang="en-US" sz="5400" dirty="0">
                <a:solidFill>
                  <a:srgbClr val="0F2D2E"/>
                </a:solidFill>
                <a:latin typeface="Century Gothic"/>
                <a:ea typeface="Century Gothic"/>
                <a:cs typeface="Century Gothic"/>
                <a:sym typeface="Century Gothic"/>
              </a:rPr>
              <a:t>Project-3:</a:t>
            </a:r>
          </a:p>
        </p:txBody>
      </p:sp>
      <p:sp>
        <p:nvSpPr>
          <p:cNvPr id="205" name="Google Shape;205;p7">
            <a:extLst>
              <a:ext uri="{FF2B5EF4-FFF2-40B4-BE49-F238E27FC236}">
                <a16:creationId xmlns:a16="http://schemas.microsoft.com/office/drawing/2014/main" id="{60434BB2-9B8A-0308-BDD3-68912306989A}"/>
              </a:ext>
            </a:extLst>
          </p:cNvPr>
          <p:cNvSpPr txBox="1"/>
          <p:nvPr/>
        </p:nvSpPr>
        <p:spPr>
          <a:xfrm>
            <a:off x="476147" y="3436839"/>
            <a:ext cx="6912205" cy="5141407"/>
          </a:xfrm>
          <a:prstGeom prst="rect">
            <a:avLst/>
          </a:prstGeom>
          <a:noFill/>
          <a:ln>
            <a:noFill/>
          </a:ln>
        </p:spPr>
        <p:txBody>
          <a:bodyPr spcFirstLastPara="1" wrap="square" lIns="0" tIns="0" rIns="0" bIns="0" anchor="t" anchorCtr="0">
            <a:spAutoFit/>
          </a:bodyPr>
          <a:lstStyle/>
          <a:p>
            <a:pPr fontAlgn="base">
              <a:lnSpc>
                <a:spcPct val="107000"/>
              </a:lnSpc>
              <a:spcAft>
                <a:spcPts val="800"/>
              </a:spcAft>
            </a:pPr>
            <a:r>
              <a:rPr lang="pt-PT"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Codes </a:t>
            </a:r>
            <a:r>
              <a:rPr lang="pt-PT" sz="1800" b="1"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View</a:t>
            </a:r>
            <a:r>
              <a:rPr lang="pt-PT"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a:solidFill>
                  <a:srgbClr val="000000"/>
                </a:solidFill>
                <a:effectLst/>
                <a:latin typeface="Monaco" pitchFamily="2" charset="0"/>
                <a:ea typeface="Times New Roman" panose="02020603050405020304" pitchFamily="18" charset="0"/>
                <a:cs typeface="Times New Roman" panose="02020603050405020304" pitchFamily="18"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err="1">
                <a:solidFill>
                  <a:srgbClr val="00B0F0"/>
                </a:solidFill>
                <a:effectLst/>
                <a:latin typeface="Calibri" panose="020F0502020204030204" pitchFamily="34" charset="0"/>
                <a:ea typeface="Calibri" panose="020F0502020204030204" pitchFamily="34" charset="0"/>
                <a:cs typeface="Calibri" panose="020F0502020204030204" pitchFamily="34" charset="0"/>
              </a:rPr>
              <a:t>int</a:t>
            </a:r>
            <a:r>
              <a:rPr lang="pt-PT" sz="1800"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 =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2,</a:t>
            </a:r>
            <a:r>
              <a:rPr lang="tr-TR" sz="1800" dirty="0">
                <a:latin typeface="Calibri" panose="020F0502020204030204" pitchFamily="34" charset="0"/>
                <a:ea typeface="Calibri" panose="020F0502020204030204" pitchFamily="34" charset="0"/>
                <a:cs typeface="Times New Roman" panose="02020603050405020304" pitchFamily="18" charset="0"/>
              </a:rPr>
              <a:t> </a:t>
            </a:r>
            <a:r>
              <a:rPr lang="pt-PT"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3,</a:t>
            </a:r>
            <a:r>
              <a:rPr lang="tr-TR" sz="1800" dirty="0">
                <a:latin typeface="Calibri" panose="020F0502020204030204" pitchFamily="34" charset="0"/>
                <a:ea typeface="Calibri" panose="020F0502020204030204" pitchFamily="34" charset="0"/>
                <a:cs typeface="Times New Roman" panose="02020603050405020304" pitchFamily="18" charset="0"/>
              </a:rPr>
              <a:t> </a:t>
            </a:r>
            <a:r>
              <a:rPr lang="pt-PT"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4,</a:t>
            </a:r>
            <a:r>
              <a:rPr lang="tr-TR" sz="1800" dirty="0">
                <a:latin typeface="Calibri" panose="020F0502020204030204" pitchFamily="34" charset="0"/>
                <a:ea typeface="Calibri" panose="020F0502020204030204" pitchFamily="34" charset="0"/>
                <a:cs typeface="Times New Roman" panose="02020603050405020304" pitchFamily="18" charset="0"/>
              </a:rPr>
              <a:t> </a:t>
            </a:r>
            <a:r>
              <a:rPr lang="pt-PT"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5,</a:t>
            </a:r>
            <a:r>
              <a:rPr lang="tr-TR" sz="1800" dirty="0">
                <a:latin typeface="Calibri" panose="020F0502020204030204" pitchFamily="34" charset="0"/>
                <a:ea typeface="Calibri" panose="020F0502020204030204" pitchFamily="34" charset="0"/>
                <a:cs typeface="Times New Roman" panose="02020603050405020304" pitchFamily="18" charset="0"/>
              </a:rPr>
              <a:t> </a:t>
            </a:r>
            <a:r>
              <a:rPr lang="pt-PT"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6</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err="1">
                <a:solidFill>
                  <a:srgbClr val="00B0F0"/>
                </a:solidFill>
                <a:effectLst/>
                <a:latin typeface="Calibri" panose="020F0502020204030204" pitchFamily="34" charset="0"/>
                <a:ea typeface="Calibri" panose="020F0502020204030204" pitchFamily="34" charset="0"/>
                <a:cs typeface="Calibri" panose="020F0502020204030204" pitchFamily="34" charset="0"/>
              </a:rPr>
              <a:t>int</a:t>
            </a:r>
            <a:r>
              <a:rPr lang="pt-PT" sz="1800"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number_of_LED</a:t>
            </a:r>
            <a:r>
              <a:rPr lang="pt-PT" sz="1800" dirty="0">
                <a:effectLst/>
                <a:latin typeface="Calibri" panose="020F0502020204030204" pitchFamily="34" charset="0"/>
                <a:ea typeface="Calibri" panose="020F0502020204030204" pitchFamily="34" charset="0"/>
                <a:cs typeface="Calibri" panose="020F0502020204030204" pitchFamily="34" charset="0"/>
              </a:rPr>
              <a:t> = </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5</a:t>
            </a:r>
            <a:r>
              <a:rPr lang="pt-PT" sz="1800" dirty="0">
                <a:effectLst/>
                <a:latin typeface="Calibri" panose="020F0502020204030204" pitchFamily="34" charset="0"/>
                <a:ea typeface="Calibri" panose="020F0502020204030204" pitchFamily="34"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err="1">
                <a:solidFill>
                  <a:srgbClr val="00B0F0"/>
                </a:solidFill>
                <a:effectLst/>
                <a:latin typeface="Calibri" panose="020F0502020204030204" pitchFamily="34" charset="0"/>
                <a:ea typeface="Calibri" panose="020F0502020204030204" pitchFamily="34" charset="0"/>
                <a:cs typeface="Calibri" panose="020F0502020204030204" pitchFamily="34" charset="0"/>
              </a:rPr>
              <a:t>int</a:t>
            </a:r>
            <a:r>
              <a:rPr lang="pt-PT" sz="1800"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ldr_pin</a:t>
            </a:r>
            <a:r>
              <a:rPr lang="pt-PT" sz="1800" dirty="0">
                <a:effectLst/>
                <a:latin typeface="Calibri" panose="020F0502020204030204" pitchFamily="34" charset="0"/>
                <a:ea typeface="Calibri" panose="020F0502020204030204" pitchFamily="34" charset="0"/>
                <a:cs typeface="Calibri" panose="020F0502020204030204" pitchFamily="34" charset="0"/>
              </a:rPr>
              <a:t> = A0;</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err="1">
                <a:solidFill>
                  <a:srgbClr val="00B0F0"/>
                </a:solidFill>
                <a:effectLst/>
                <a:latin typeface="Calibri" panose="020F0502020204030204" pitchFamily="34" charset="0"/>
                <a:ea typeface="Calibri" panose="020F0502020204030204" pitchFamily="34" charset="0"/>
                <a:cs typeface="Calibri" panose="020F0502020204030204" pitchFamily="34" charset="0"/>
              </a:rPr>
              <a:t>int</a:t>
            </a:r>
            <a:r>
              <a:rPr lang="pt-PT" sz="1800"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value</a:t>
            </a:r>
            <a:r>
              <a:rPr lang="pt-PT" sz="1800" dirty="0">
                <a:effectLst/>
                <a:latin typeface="Calibri" panose="020F0502020204030204" pitchFamily="34" charset="0"/>
                <a:ea typeface="Calibri" panose="020F0502020204030204" pitchFamily="34" charset="0"/>
                <a:cs typeface="Calibri" panose="020F0502020204030204" pitchFamily="34" charset="0"/>
              </a:rPr>
              <a:t> = </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0</a:t>
            </a:r>
            <a:r>
              <a:rPr lang="pt-PT" sz="1800" dirty="0">
                <a:effectLst/>
                <a:latin typeface="Calibri" panose="020F0502020204030204" pitchFamily="34" charset="0"/>
                <a:ea typeface="Calibri" panose="020F0502020204030204" pitchFamily="34"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err="1">
                <a:solidFill>
                  <a:srgbClr val="00B0F0"/>
                </a:solidFill>
                <a:effectLst/>
                <a:latin typeface="Calibri" panose="020F0502020204030204" pitchFamily="34" charset="0"/>
                <a:ea typeface="Calibri" panose="020F0502020204030204" pitchFamily="34" charset="0"/>
                <a:cs typeface="Calibri" panose="020F0502020204030204" pitchFamily="34" charset="0"/>
              </a:rPr>
              <a:t>void</a:t>
            </a:r>
            <a:r>
              <a:rPr lang="pt-PT" sz="1800"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r>
              <a:rPr lang="pt-PT" sz="1800" dirty="0" err="1">
                <a:solidFill>
                  <a:srgbClr val="00B0F0"/>
                </a:solidFill>
                <a:effectLst/>
                <a:latin typeface="Calibri" panose="020F0502020204030204" pitchFamily="34" charset="0"/>
                <a:ea typeface="Calibri" panose="020F0502020204030204" pitchFamily="34" charset="0"/>
                <a:cs typeface="Calibri" panose="020F0502020204030204" pitchFamily="34" charset="0"/>
              </a:rPr>
              <a:t>setup</a:t>
            </a:r>
            <a:r>
              <a:rPr lang="pt-PT" sz="1800"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r>
              <a:rPr lang="pt-PT" sz="1800" dirty="0">
                <a:effectLst/>
                <a:latin typeface="Calibri" panose="020F0502020204030204" pitchFamily="34" charset="0"/>
                <a:ea typeface="Calibri" panose="020F0502020204030204" pitchFamily="34"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for </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solidFill>
                  <a:srgbClr val="00B0F0"/>
                </a:solidFill>
                <a:effectLst/>
                <a:latin typeface="Calibri" panose="020F0502020204030204" pitchFamily="34" charset="0"/>
                <a:ea typeface="Calibri" panose="020F0502020204030204" pitchFamily="34" charset="0"/>
                <a:cs typeface="Calibri" panose="020F0502020204030204" pitchFamily="34" charset="0"/>
              </a:rPr>
              <a:t>int</a:t>
            </a:r>
            <a:r>
              <a:rPr lang="pt-PT" sz="1800"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r>
              <a:rPr lang="pt-PT" sz="1800" dirty="0">
                <a:effectLst/>
                <a:latin typeface="Calibri" panose="020F0502020204030204" pitchFamily="34" charset="0"/>
                <a:ea typeface="Calibri" panose="020F0502020204030204" pitchFamily="34" charset="0"/>
                <a:cs typeface="Calibri" panose="020F0502020204030204" pitchFamily="34" charset="0"/>
              </a:rPr>
              <a:t>i = </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0</a:t>
            </a:r>
            <a:r>
              <a:rPr lang="pt-PT" sz="1800" dirty="0">
                <a:effectLst/>
                <a:latin typeface="Calibri" panose="020F0502020204030204" pitchFamily="34" charset="0"/>
                <a:ea typeface="Calibri" panose="020F0502020204030204" pitchFamily="34" charset="0"/>
                <a:cs typeface="Calibri" panose="020F0502020204030204" pitchFamily="34" charset="0"/>
              </a:rPr>
              <a:t>; i &lt; </a:t>
            </a:r>
            <a:r>
              <a:rPr lang="pt-PT" sz="1800" dirty="0" err="1">
                <a:effectLst/>
                <a:latin typeface="Calibri" panose="020F0502020204030204" pitchFamily="34" charset="0"/>
                <a:ea typeface="Calibri" panose="020F0502020204030204" pitchFamily="34" charset="0"/>
                <a:cs typeface="Calibri" panose="020F0502020204030204" pitchFamily="34" charset="0"/>
              </a:rPr>
              <a:t>number_of_LED</a:t>
            </a:r>
            <a:r>
              <a:rPr lang="pt-PT" sz="1800" dirty="0">
                <a:effectLst/>
                <a:latin typeface="Calibri" panose="020F0502020204030204" pitchFamily="34" charset="0"/>
                <a:ea typeface="Calibri" panose="020F0502020204030204" pitchFamily="34" charset="0"/>
                <a:cs typeface="Calibri" panose="020F0502020204030204" pitchFamily="34" charset="0"/>
              </a:rPr>
              <a:t>; i++)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pinMode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[i], OUTPUT);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600"/>
              </a:spcAft>
            </a:pPr>
            <a:r>
              <a:rPr lang="pt-PT" sz="1800" dirty="0">
                <a:solidFill>
                  <a:srgbClr val="000000"/>
                </a:solidFill>
                <a:effectLst/>
                <a:latin typeface="Monaco" pitchFamily="2" charset="0"/>
                <a:ea typeface="Times New Roman" panose="02020603050405020304" pitchFamily="18" charset="0"/>
                <a:cs typeface="Times New Roman" panose="02020603050405020304" pitchFamily="18"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07" name="Google Shape;207;p7">
            <a:extLst>
              <a:ext uri="{FF2B5EF4-FFF2-40B4-BE49-F238E27FC236}">
                <a16:creationId xmlns:a16="http://schemas.microsoft.com/office/drawing/2014/main" id="{0E0FBC5A-92F7-B65D-5A1A-4DE72322C0C7}"/>
              </a:ext>
            </a:extLst>
          </p:cNvPr>
          <p:cNvCxnSpPr/>
          <p:nvPr/>
        </p:nvCxnSpPr>
        <p:spPr>
          <a:xfrm rot="10800000">
            <a:off x="-7945915" y="2851085"/>
            <a:ext cx="15156557" cy="0"/>
          </a:xfrm>
          <a:prstGeom prst="straightConnector1">
            <a:avLst/>
          </a:prstGeom>
          <a:noFill/>
          <a:ln w="76200" cap="flat" cmpd="sng">
            <a:solidFill>
              <a:srgbClr val="39999F"/>
            </a:solidFill>
            <a:prstDash val="solid"/>
            <a:round/>
            <a:headEnd type="none" w="sm" len="sm"/>
            <a:tailEnd type="none" w="sm" len="sm"/>
          </a:ln>
        </p:spPr>
      </p:cxnSp>
      <p:sp>
        <p:nvSpPr>
          <p:cNvPr id="208" name="Google Shape;208;p7">
            <a:extLst>
              <a:ext uri="{FF2B5EF4-FFF2-40B4-BE49-F238E27FC236}">
                <a16:creationId xmlns:a16="http://schemas.microsoft.com/office/drawing/2014/main" id="{2F34F7B0-8DC7-35E0-36DB-8F2D6C563DB4}"/>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209" name="Google Shape;209;p7">
            <a:extLst>
              <a:ext uri="{FF2B5EF4-FFF2-40B4-BE49-F238E27FC236}">
                <a16:creationId xmlns:a16="http://schemas.microsoft.com/office/drawing/2014/main" id="{E4B7E9FB-325D-5F8E-F599-45F621CE22B9}"/>
              </a:ext>
            </a:extLst>
          </p:cNvPr>
          <p:cNvPicPr preferRelativeResize="0"/>
          <p:nvPr/>
        </p:nvPicPr>
        <p:blipFill rotWithShape="1">
          <a:blip r:embed="rId4">
            <a:alphaModFix/>
          </a:blip>
          <a:srcRect/>
          <a:stretch/>
        </p:blipFill>
        <p:spPr>
          <a:xfrm>
            <a:off x="16078200" y="-71701"/>
            <a:ext cx="2429920" cy="2429920"/>
          </a:xfrm>
          <a:prstGeom prst="rect">
            <a:avLst/>
          </a:prstGeom>
          <a:noFill/>
          <a:ln>
            <a:noFill/>
          </a:ln>
        </p:spPr>
      </p:pic>
      <p:sp>
        <p:nvSpPr>
          <p:cNvPr id="2" name="Rectangle 2">
            <a:extLst>
              <a:ext uri="{FF2B5EF4-FFF2-40B4-BE49-F238E27FC236}">
                <a16:creationId xmlns:a16="http://schemas.microsoft.com/office/drawing/2014/main" id="{C8827BF3-192D-EA3C-0738-2D124F79496E}"/>
              </a:ext>
            </a:extLst>
          </p:cNvPr>
          <p:cNvSpPr>
            <a:spLocks noChangeArrowheads="1"/>
          </p:cNvSpPr>
          <p:nvPr/>
        </p:nvSpPr>
        <p:spPr bwMode="auto">
          <a:xfrm>
            <a:off x="11682498" y="4126279"/>
            <a:ext cx="223569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tr-TR"/>
          </a:p>
        </p:txBody>
      </p:sp>
      <p:sp>
        <p:nvSpPr>
          <p:cNvPr id="4" name="Google Shape;205;p7">
            <a:extLst>
              <a:ext uri="{FF2B5EF4-FFF2-40B4-BE49-F238E27FC236}">
                <a16:creationId xmlns:a16="http://schemas.microsoft.com/office/drawing/2014/main" id="{F035DC9C-ADED-73F2-3D89-968A6AD57957}"/>
              </a:ext>
            </a:extLst>
          </p:cNvPr>
          <p:cNvSpPr txBox="1"/>
          <p:nvPr/>
        </p:nvSpPr>
        <p:spPr>
          <a:xfrm>
            <a:off x="5061913" y="3001230"/>
            <a:ext cx="4082088" cy="6073458"/>
          </a:xfrm>
          <a:prstGeom prst="rect">
            <a:avLst/>
          </a:prstGeom>
          <a:noFill/>
          <a:ln>
            <a:noFill/>
          </a:ln>
        </p:spPr>
        <p:txBody>
          <a:bodyPr spcFirstLastPara="1" wrap="square" lIns="0" tIns="0" rIns="0" bIns="0" anchor="t" anchorCtr="0">
            <a:spAutoFit/>
          </a:bodyPr>
          <a:lstStyle/>
          <a:p>
            <a:pPr algn="just">
              <a:spcAft>
                <a:spcPts val="800"/>
              </a:spcAft>
            </a:pPr>
            <a:r>
              <a:rPr lang="pt-PT" sz="1800" dirty="0" err="1">
                <a:solidFill>
                  <a:srgbClr val="00B0F0"/>
                </a:solidFill>
                <a:effectLst/>
                <a:latin typeface="Calibri" panose="020F0502020204030204" pitchFamily="34" charset="0"/>
                <a:ea typeface="Calibri" panose="020F0502020204030204" pitchFamily="34" charset="0"/>
                <a:cs typeface="Calibri" panose="020F0502020204030204" pitchFamily="34" charset="0"/>
              </a:rPr>
              <a:t>void</a:t>
            </a:r>
            <a:r>
              <a:rPr lang="pt-PT" sz="1800"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r>
              <a:rPr lang="pt-PT" sz="1800" dirty="0" err="1">
                <a:solidFill>
                  <a:srgbClr val="00B0F0"/>
                </a:solidFill>
                <a:effectLst/>
                <a:latin typeface="Calibri" panose="020F0502020204030204" pitchFamily="34" charset="0"/>
                <a:ea typeface="Calibri" panose="020F0502020204030204" pitchFamily="34" charset="0"/>
                <a:cs typeface="Calibri" panose="020F0502020204030204" pitchFamily="34" charset="0"/>
              </a:rPr>
              <a:t>loop</a:t>
            </a:r>
            <a:r>
              <a:rPr lang="pt-PT" sz="1800"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r>
              <a:rPr lang="pt-PT" sz="1800" dirty="0">
                <a:effectLst/>
                <a:latin typeface="Calibri" panose="020F0502020204030204" pitchFamily="34" charset="0"/>
                <a:ea typeface="Calibri" panose="020F0502020204030204" pitchFamily="34"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value</a:t>
            </a:r>
            <a:r>
              <a:rPr lang="pt-PT" sz="1800" dirty="0">
                <a:effectLst/>
                <a:latin typeface="Calibri" panose="020F0502020204030204" pitchFamily="34" charset="0"/>
                <a:ea typeface="Calibri" panose="020F0502020204030204" pitchFamily="34" charset="0"/>
                <a:cs typeface="Calibri" panose="020F0502020204030204" pitchFamily="34" charset="0"/>
              </a:rPr>
              <a:t> = </a:t>
            </a:r>
            <a:r>
              <a:rPr lang="pt-PT" sz="1800" dirty="0" err="1">
                <a:effectLst/>
                <a:latin typeface="Calibri" panose="020F0502020204030204" pitchFamily="34" charset="0"/>
                <a:ea typeface="Calibri" panose="020F0502020204030204" pitchFamily="34" charset="0"/>
                <a:cs typeface="Calibri" panose="020F0502020204030204" pitchFamily="34" charset="0"/>
              </a:rPr>
              <a:t>analogRead</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ldr_pin</a:t>
            </a:r>
            <a:r>
              <a:rPr lang="pt-PT" sz="1800" dirty="0">
                <a:effectLst/>
                <a:latin typeface="Calibri" panose="020F0502020204030204" pitchFamily="34" charset="0"/>
                <a:ea typeface="Calibri" panose="020F0502020204030204" pitchFamily="34"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pt-PT" sz="1800"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r>
              <a:rPr lang="pt-PT" sz="1800" dirty="0" err="1">
                <a:solidFill>
                  <a:srgbClr val="00B0F0"/>
                </a:solidFill>
                <a:effectLst/>
                <a:latin typeface="Calibri" panose="020F0502020204030204" pitchFamily="34" charset="0"/>
                <a:ea typeface="Calibri" panose="020F0502020204030204" pitchFamily="34" charset="0"/>
                <a:cs typeface="Calibri" panose="020F0502020204030204" pitchFamily="34" charset="0"/>
              </a:rPr>
              <a:t>if</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value</a:t>
            </a:r>
            <a:r>
              <a:rPr lang="pt-PT" sz="1800" dirty="0">
                <a:effectLst/>
                <a:latin typeface="Calibri" panose="020F0502020204030204" pitchFamily="34" charset="0"/>
                <a:ea typeface="Calibri" panose="020F0502020204030204" pitchFamily="34" charset="0"/>
                <a:cs typeface="Calibri" panose="020F0502020204030204" pitchFamily="34" charset="0"/>
              </a:rPr>
              <a:t> &gt; </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0</a:t>
            </a:r>
            <a:r>
              <a:rPr lang="pt-PT" sz="1800" dirty="0">
                <a:effectLst/>
                <a:latin typeface="Calibri" panose="020F0502020204030204" pitchFamily="34" charset="0"/>
                <a:ea typeface="Calibri" panose="020F0502020204030204" pitchFamily="34" charset="0"/>
                <a:cs typeface="Calibri" panose="020F0502020204030204" pitchFamily="34" charset="0"/>
              </a:rPr>
              <a:t> &amp;&amp; </a:t>
            </a:r>
            <a:r>
              <a:rPr lang="pt-PT" sz="1800" dirty="0" err="1">
                <a:effectLst/>
                <a:latin typeface="Calibri" panose="020F0502020204030204" pitchFamily="34" charset="0"/>
                <a:ea typeface="Calibri" panose="020F0502020204030204" pitchFamily="34" charset="0"/>
                <a:cs typeface="Calibri" panose="020F0502020204030204" pitchFamily="34" charset="0"/>
              </a:rPr>
              <a:t>value</a:t>
            </a:r>
            <a:r>
              <a:rPr lang="pt-PT" sz="1800" dirty="0">
                <a:effectLst/>
                <a:latin typeface="Calibri" panose="020F0502020204030204" pitchFamily="34" charset="0"/>
                <a:ea typeface="Calibri" panose="020F0502020204030204" pitchFamily="34" charset="0"/>
                <a:cs typeface="Calibri" panose="020F0502020204030204" pitchFamily="34" charset="0"/>
              </a:rPr>
              <a:t> &lt;= </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255) </a:t>
            </a:r>
            <a:r>
              <a:rPr lang="pt-PT" sz="1800" dirty="0">
                <a:effectLst/>
                <a:latin typeface="Calibri" panose="020F0502020204030204" pitchFamily="34" charset="0"/>
                <a:ea typeface="Calibri" panose="020F0502020204030204" pitchFamily="34"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0</a:t>
            </a:r>
            <a:r>
              <a:rPr lang="pt-PT" sz="1800" dirty="0">
                <a:effectLst/>
                <a:latin typeface="Calibri" panose="020F0502020204030204" pitchFamily="34" charset="0"/>
                <a:ea typeface="Calibri" panose="020F0502020204030204" pitchFamily="34" charset="0"/>
                <a:cs typeface="Calibri" panose="020F0502020204030204" pitchFamily="34" charset="0"/>
              </a:rPr>
              <a:t>], HIGH);</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1</a:t>
            </a:r>
            <a:r>
              <a:rPr lang="pt-PT" sz="1800" dirty="0">
                <a:effectLst/>
                <a:latin typeface="Calibri" panose="020F0502020204030204" pitchFamily="34" charset="0"/>
                <a:ea typeface="Calibri" panose="020F0502020204030204" pitchFamily="34" charset="0"/>
                <a:cs typeface="Calibri" panose="020F0502020204030204" pitchFamily="34" charset="0"/>
              </a:rPr>
              <a:t>], LOW);</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2</a:t>
            </a:r>
            <a:r>
              <a:rPr lang="pt-PT" sz="1800" dirty="0">
                <a:effectLst/>
                <a:latin typeface="Calibri" panose="020F0502020204030204" pitchFamily="34" charset="0"/>
                <a:ea typeface="Calibri" panose="020F0502020204030204" pitchFamily="34" charset="0"/>
                <a:cs typeface="Calibri" panose="020F0502020204030204" pitchFamily="34" charset="0"/>
              </a:rPr>
              <a:t>], LOW);</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3</a:t>
            </a:r>
            <a:r>
              <a:rPr lang="pt-PT" sz="1800" dirty="0">
                <a:effectLst/>
                <a:latin typeface="Calibri" panose="020F0502020204030204" pitchFamily="34" charset="0"/>
                <a:ea typeface="Calibri" panose="020F0502020204030204" pitchFamily="34" charset="0"/>
                <a:cs typeface="Calibri" panose="020F0502020204030204" pitchFamily="34" charset="0"/>
              </a:rPr>
              <a:t>], LOW);</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4</a:t>
            </a:r>
            <a:r>
              <a:rPr lang="pt-PT" sz="1800" dirty="0">
                <a:effectLst/>
                <a:latin typeface="Calibri" panose="020F0502020204030204" pitchFamily="34" charset="0"/>
                <a:ea typeface="Calibri" panose="020F0502020204030204" pitchFamily="34" charset="0"/>
                <a:cs typeface="Calibri" panose="020F0502020204030204" pitchFamily="34" charset="0"/>
              </a:rPr>
              <a:t>], LOW);</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Else</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if</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value</a:t>
            </a:r>
            <a:r>
              <a:rPr lang="pt-PT" sz="1800" dirty="0">
                <a:effectLst/>
                <a:latin typeface="Calibri" panose="020F0502020204030204" pitchFamily="34" charset="0"/>
                <a:ea typeface="Calibri" panose="020F0502020204030204" pitchFamily="34" charset="0"/>
                <a:cs typeface="Calibri" panose="020F0502020204030204" pitchFamily="34" charset="0"/>
              </a:rPr>
              <a:t> &gt; </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256</a:t>
            </a:r>
            <a:r>
              <a:rPr lang="pt-PT" sz="1800" dirty="0">
                <a:effectLst/>
                <a:latin typeface="Calibri" panose="020F0502020204030204" pitchFamily="34" charset="0"/>
                <a:ea typeface="Calibri" panose="020F0502020204030204" pitchFamily="34" charset="0"/>
                <a:cs typeface="Calibri" panose="020F0502020204030204" pitchFamily="34" charset="0"/>
              </a:rPr>
              <a:t> &amp;&amp; </a:t>
            </a:r>
            <a:r>
              <a:rPr lang="pt-PT" sz="1800" dirty="0" err="1">
                <a:effectLst/>
                <a:latin typeface="Calibri" panose="020F0502020204030204" pitchFamily="34" charset="0"/>
                <a:ea typeface="Calibri" panose="020F0502020204030204" pitchFamily="34" charset="0"/>
                <a:cs typeface="Calibri" panose="020F0502020204030204" pitchFamily="34" charset="0"/>
              </a:rPr>
              <a:t>value</a:t>
            </a:r>
            <a:r>
              <a:rPr lang="pt-PT" sz="1800" dirty="0">
                <a:effectLst/>
                <a:latin typeface="Calibri" panose="020F0502020204030204" pitchFamily="34" charset="0"/>
                <a:ea typeface="Calibri" panose="020F0502020204030204" pitchFamily="34" charset="0"/>
                <a:cs typeface="Calibri" panose="020F0502020204030204" pitchFamily="34" charset="0"/>
              </a:rPr>
              <a:t> &lt;= </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500</a:t>
            </a:r>
            <a:r>
              <a:rPr lang="pt-PT" sz="1800" dirty="0">
                <a:effectLst/>
                <a:latin typeface="Calibri" panose="020F0502020204030204" pitchFamily="34" charset="0"/>
                <a:ea typeface="Calibri" panose="020F0502020204030204" pitchFamily="34"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0</a:t>
            </a:r>
            <a:r>
              <a:rPr lang="pt-PT" sz="1800" dirty="0">
                <a:effectLst/>
                <a:latin typeface="Calibri" panose="020F0502020204030204" pitchFamily="34" charset="0"/>
                <a:ea typeface="Calibri" panose="020F0502020204030204" pitchFamily="34" charset="0"/>
                <a:cs typeface="Calibri" panose="020F0502020204030204" pitchFamily="34" charset="0"/>
              </a:rPr>
              <a:t>], HIGH);</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1</a:t>
            </a:r>
            <a:r>
              <a:rPr lang="pt-PT" sz="1800" dirty="0">
                <a:effectLst/>
                <a:latin typeface="Calibri" panose="020F0502020204030204" pitchFamily="34" charset="0"/>
                <a:ea typeface="Calibri" panose="020F0502020204030204" pitchFamily="34" charset="0"/>
                <a:cs typeface="Calibri" panose="020F0502020204030204" pitchFamily="34" charset="0"/>
              </a:rPr>
              <a:t>], HIGH);</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2</a:t>
            </a:r>
            <a:r>
              <a:rPr lang="pt-PT" sz="1800" dirty="0">
                <a:effectLst/>
                <a:latin typeface="Calibri" panose="020F0502020204030204" pitchFamily="34" charset="0"/>
                <a:ea typeface="Calibri" panose="020F0502020204030204" pitchFamily="34" charset="0"/>
                <a:cs typeface="Calibri" panose="020F0502020204030204" pitchFamily="34" charset="0"/>
              </a:rPr>
              <a:t>], LOW);</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3</a:t>
            </a:r>
            <a:r>
              <a:rPr lang="pt-PT" sz="1800" dirty="0">
                <a:effectLst/>
                <a:latin typeface="Calibri" panose="020F0502020204030204" pitchFamily="34" charset="0"/>
                <a:ea typeface="Calibri" panose="020F0502020204030204" pitchFamily="34" charset="0"/>
                <a:cs typeface="Calibri" panose="020F0502020204030204" pitchFamily="34" charset="0"/>
              </a:rPr>
              <a:t>], LOW);</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4</a:t>
            </a:r>
            <a:r>
              <a:rPr lang="pt-PT" sz="1800" dirty="0">
                <a:effectLst/>
                <a:latin typeface="Calibri" panose="020F0502020204030204" pitchFamily="34" charset="0"/>
                <a:ea typeface="Calibri" panose="020F0502020204030204" pitchFamily="34" charset="0"/>
                <a:cs typeface="Calibri" panose="020F0502020204030204" pitchFamily="34" charset="0"/>
              </a:rPr>
              <a:t>], LOW);</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Google Shape;205;p7">
            <a:extLst>
              <a:ext uri="{FF2B5EF4-FFF2-40B4-BE49-F238E27FC236}">
                <a16:creationId xmlns:a16="http://schemas.microsoft.com/office/drawing/2014/main" id="{3E832FE3-E8CC-4543-AE7D-EDA63996F108}"/>
              </a:ext>
            </a:extLst>
          </p:cNvPr>
          <p:cNvSpPr txBox="1"/>
          <p:nvPr/>
        </p:nvSpPr>
        <p:spPr>
          <a:xfrm>
            <a:off x="9647679" y="3001230"/>
            <a:ext cx="4082088" cy="5984331"/>
          </a:xfrm>
          <a:prstGeom prst="rect">
            <a:avLst/>
          </a:prstGeom>
          <a:noFill/>
          <a:ln>
            <a:noFill/>
          </a:ln>
        </p:spPr>
        <p:txBody>
          <a:bodyPr spcFirstLastPara="1" wrap="square" lIns="0" tIns="0" rIns="0" bIns="0" anchor="t" anchorCtr="0">
            <a:spAutoFit/>
          </a:bodyPr>
          <a:lstStyle/>
          <a:p>
            <a:pPr algn="just">
              <a:lnSpc>
                <a:spcPct val="107000"/>
              </a:lnSpc>
              <a:spcAft>
                <a:spcPts val="800"/>
              </a:spcAft>
            </a:pPr>
            <a:r>
              <a:rPr lang="pt-PT" sz="1800"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r>
              <a:rPr lang="pt-PT" sz="1800" dirty="0" err="1">
                <a:solidFill>
                  <a:srgbClr val="00B0F0"/>
                </a:solidFill>
                <a:effectLst/>
                <a:latin typeface="Calibri" panose="020F0502020204030204" pitchFamily="34" charset="0"/>
                <a:ea typeface="Calibri" panose="020F0502020204030204" pitchFamily="34" charset="0"/>
                <a:cs typeface="Calibri" panose="020F0502020204030204" pitchFamily="34" charset="0"/>
              </a:rPr>
              <a:t>Else</a:t>
            </a:r>
            <a:r>
              <a:rPr lang="pt-PT" sz="1800"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r>
              <a:rPr lang="pt-PT" sz="1800" dirty="0" err="1">
                <a:solidFill>
                  <a:srgbClr val="00B0F0"/>
                </a:solidFill>
                <a:effectLst/>
                <a:latin typeface="Calibri" panose="020F0502020204030204" pitchFamily="34" charset="0"/>
                <a:ea typeface="Calibri" panose="020F0502020204030204" pitchFamily="34" charset="0"/>
                <a:cs typeface="Calibri" panose="020F0502020204030204" pitchFamily="34" charset="0"/>
              </a:rPr>
              <a:t>if</a:t>
            </a:r>
            <a:r>
              <a:rPr lang="pt-PT" sz="1800"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value</a:t>
            </a:r>
            <a:r>
              <a:rPr lang="pt-PT" sz="1800" dirty="0">
                <a:effectLst/>
                <a:latin typeface="Calibri" panose="020F0502020204030204" pitchFamily="34" charset="0"/>
                <a:ea typeface="Calibri" panose="020F0502020204030204" pitchFamily="34" charset="0"/>
                <a:cs typeface="Calibri" panose="020F0502020204030204" pitchFamily="34" charset="0"/>
              </a:rPr>
              <a:t> &gt; </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501</a:t>
            </a:r>
            <a:r>
              <a:rPr lang="pt-PT" sz="1800" dirty="0">
                <a:effectLst/>
                <a:latin typeface="Calibri" panose="020F0502020204030204" pitchFamily="34" charset="0"/>
                <a:ea typeface="Calibri" panose="020F0502020204030204" pitchFamily="34" charset="0"/>
                <a:cs typeface="Calibri" panose="020F0502020204030204" pitchFamily="34" charset="0"/>
              </a:rPr>
              <a:t> &amp;&amp; </a:t>
            </a:r>
            <a:r>
              <a:rPr lang="pt-PT" sz="1800" dirty="0" err="1">
                <a:effectLst/>
                <a:latin typeface="Calibri" panose="020F0502020204030204" pitchFamily="34" charset="0"/>
                <a:ea typeface="Calibri" panose="020F0502020204030204" pitchFamily="34" charset="0"/>
                <a:cs typeface="Calibri" panose="020F0502020204030204" pitchFamily="34" charset="0"/>
              </a:rPr>
              <a:t>value</a:t>
            </a:r>
            <a:r>
              <a:rPr lang="pt-PT" sz="1800" dirty="0">
                <a:effectLst/>
                <a:latin typeface="Calibri" panose="020F0502020204030204" pitchFamily="34" charset="0"/>
                <a:ea typeface="Calibri" panose="020F0502020204030204" pitchFamily="34" charset="0"/>
                <a:cs typeface="Calibri" panose="020F0502020204030204" pitchFamily="34" charset="0"/>
              </a:rPr>
              <a:t> &lt;= </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700</a:t>
            </a:r>
            <a:r>
              <a:rPr lang="pt-PT" sz="1800" dirty="0">
                <a:effectLst/>
                <a:latin typeface="Calibri" panose="020F0502020204030204" pitchFamily="34" charset="0"/>
                <a:ea typeface="Calibri" panose="020F0502020204030204" pitchFamily="34"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0</a:t>
            </a:r>
            <a:r>
              <a:rPr lang="pt-PT" sz="1800" dirty="0">
                <a:effectLst/>
                <a:latin typeface="Calibri" panose="020F0502020204030204" pitchFamily="34" charset="0"/>
                <a:ea typeface="Calibri" panose="020F0502020204030204" pitchFamily="34" charset="0"/>
                <a:cs typeface="Calibri" panose="020F0502020204030204" pitchFamily="34" charset="0"/>
              </a:rPr>
              <a:t>], HIGH);</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1</a:t>
            </a:r>
            <a:r>
              <a:rPr lang="pt-PT" sz="1800" dirty="0">
                <a:effectLst/>
                <a:latin typeface="Calibri" panose="020F0502020204030204" pitchFamily="34" charset="0"/>
                <a:ea typeface="Calibri" panose="020F0502020204030204" pitchFamily="34" charset="0"/>
                <a:cs typeface="Calibri" panose="020F0502020204030204" pitchFamily="34" charset="0"/>
              </a:rPr>
              <a:t>], HIGH);</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2</a:t>
            </a:r>
            <a:r>
              <a:rPr lang="pt-PT" sz="1800" dirty="0">
                <a:effectLst/>
                <a:latin typeface="Calibri" panose="020F0502020204030204" pitchFamily="34" charset="0"/>
                <a:ea typeface="Calibri" panose="020F0502020204030204" pitchFamily="34" charset="0"/>
                <a:cs typeface="Calibri" panose="020F0502020204030204" pitchFamily="34" charset="0"/>
              </a:rPr>
              <a:t>], HIGH);</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3</a:t>
            </a:r>
            <a:r>
              <a:rPr lang="pt-PT" sz="1800" dirty="0">
                <a:effectLst/>
                <a:latin typeface="Calibri" panose="020F0502020204030204" pitchFamily="34" charset="0"/>
                <a:ea typeface="Calibri" panose="020F0502020204030204" pitchFamily="34" charset="0"/>
                <a:cs typeface="Calibri" panose="020F0502020204030204" pitchFamily="34" charset="0"/>
              </a:rPr>
              <a:t>], LOW);</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4</a:t>
            </a:r>
            <a:r>
              <a:rPr lang="pt-PT" sz="1800" dirty="0">
                <a:effectLst/>
                <a:latin typeface="Calibri" panose="020F0502020204030204" pitchFamily="34" charset="0"/>
                <a:ea typeface="Calibri" panose="020F0502020204030204" pitchFamily="34" charset="0"/>
                <a:cs typeface="Calibri" panose="020F0502020204030204" pitchFamily="34" charset="0"/>
              </a:rPr>
              <a:t>], LOW);</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solidFill>
                  <a:srgbClr val="00B0F0"/>
                </a:solidFill>
                <a:effectLst/>
                <a:latin typeface="Calibri" panose="020F0502020204030204" pitchFamily="34" charset="0"/>
                <a:ea typeface="Calibri" panose="020F0502020204030204" pitchFamily="34" charset="0"/>
                <a:cs typeface="Calibri" panose="020F0502020204030204" pitchFamily="34" charset="0"/>
              </a:rPr>
              <a:t>Else</a:t>
            </a:r>
            <a:r>
              <a:rPr lang="pt-PT" sz="1800"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r>
              <a:rPr lang="pt-PT" sz="1800" dirty="0" err="1">
                <a:solidFill>
                  <a:srgbClr val="00B0F0"/>
                </a:solidFill>
                <a:effectLst/>
                <a:latin typeface="Calibri" panose="020F0502020204030204" pitchFamily="34" charset="0"/>
                <a:ea typeface="Calibri" panose="020F0502020204030204" pitchFamily="34" charset="0"/>
                <a:cs typeface="Calibri" panose="020F0502020204030204" pitchFamily="34" charset="0"/>
              </a:rPr>
              <a:t>if</a:t>
            </a:r>
            <a:r>
              <a:rPr lang="pt-PT" sz="1800" dirty="0">
                <a:solidFill>
                  <a:srgbClr val="00B0F0"/>
                </a:solidFill>
                <a:effectLst/>
                <a:latin typeface="Calibri" panose="020F0502020204030204" pitchFamily="34" charset="0"/>
                <a:ea typeface="Calibri" panose="020F0502020204030204" pitchFamily="34" charset="0"/>
                <a:cs typeface="Calibri" panose="020F0502020204030204" pitchFamily="34" charset="0"/>
              </a:rPr>
              <a:t> </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value</a:t>
            </a:r>
            <a:r>
              <a:rPr lang="pt-PT" sz="1800" dirty="0">
                <a:effectLst/>
                <a:latin typeface="Calibri" panose="020F0502020204030204" pitchFamily="34" charset="0"/>
                <a:ea typeface="Calibri" panose="020F0502020204030204" pitchFamily="34" charset="0"/>
                <a:cs typeface="Calibri" panose="020F0502020204030204" pitchFamily="34" charset="0"/>
              </a:rPr>
              <a:t> &gt; </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701</a:t>
            </a:r>
            <a:r>
              <a:rPr lang="pt-PT" sz="1800" dirty="0">
                <a:effectLst/>
                <a:latin typeface="Calibri" panose="020F0502020204030204" pitchFamily="34" charset="0"/>
                <a:ea typeface="Calibri" panose="020F0502020204030204" pitchFamily="34" charset="0"/>
                <a:cs typeface="Calibri" panose="020F0502020204030204" pitchFamily="34" charset="0"/>
              </a:rPr>
              <a:t> &amp;&amp; </a:t>
            </a:r>
            <a:r>
              <a:rPr lang="pt-PT" sz="1800" dirty="0" err="1">
                <a:effectLst/>
                <a:latin typeface="Calibri" panose="020F0502020204030204" pitchFamily="34" charset="0"/>
                <a:ea typeface="Calibri" panose="020F0502020204030204" pitchFamily="34" charset="0"/>
                <a:cs typeface="Calibri" panose="020F0502020204030204" pitchFamily="34" charset="0"/>
              </a:rPr>
              <a:t>value</a:t>
            </a:r>
            <a:r>
              <a:rPr lang="pt-PT" sz="1800" dirty="0">
                <a:effectLst/>
                <a:latin typeface="Calibri" panose="020F0502020204030204" pitchFamily="34" charset="0"/>
                <a:ea typeface="Calibri" panose="020F0502020204030204" pitchFamily="34" charset="0"/>
                <a:cs typeface="Calibri" panose="020F0502020204030204" pitchFamily="34" charset="0"/>
              </a:rPr>
              <a:t> &lt;= </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900</a:t>
            </a:r>
            <a:r>
              <a:rPr lang="pt-PT" sz="1800" dirty="0">
                <a:effectLst/>
                <a:latin typeface="Calibri" panose="020F0502020204030204" pitchFamily="34" charset="0"/>
                <a:ea typeface="Calibri" panose="020F0502020204030204" pitchFamily="34"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0</a:t>
            </a:r>
            <a:r>
              <a:rPr lang="pt-PT" sz="1800" dirty="0">
                <a:effectLst/>
                <a:latin typeface="Calibri" panose="020F0502020204030204" pitchFamily="34" charset="0"/>
                <a:ea typeface="Calibri" panose="020F0502020204030204" pitchFamily="34" charset="0"/>
                <a:cs typeface="Calibri" panose="020F0502020204030204" pitchFamily="34" charset="0"/>
              </a:rPr>
              <a:t>], HIGH);</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1</a:t>
            </a:r>
            <a:r>
              <a:rPr lang="pt-PT" sz="1800" dirty="0">
                <a:effectLst/>
                <a:latin typeface="Calibri" panose="020F0502020204030204" pitchFamily="34" charset="0"/>
                <a:ea typeface="Calibri" panose="020F0502020204030204" pitchFamily="34" charset="0"/>
                <a:cs typeface="Calibri" panose="020F0502020204030204" pitchFamily="34" charset="0"/>
              </a:rPr>
              <a:t>], HIGH);</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2</a:t>
            </a:r>
            <a:r>
              <a:rPr lang="pt-PT" sz="1800" dirty="0">
                <a:effectLst/>
                <a:latin typeface="Calibri" panose="020F0502020204030204" pitchFamily="34" charset="0"/>
                <a:ea typeface="Calibri" panose="020F0502020204030204" pitchFamily="34" charset="0"/>
                <a:cs typeface="Calibri" panose="020F0502020204030204" pitchFamily="34" charset="0"/>
              </a:rPr>
              <a:t>], HIGH);</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3</a:t>
            </a:r>
            <a:r>
              <a:rPr lang="pt-PT" sz="1800" dirty="0">
                <a:effectLst/>
                <a:latin typeface="Calibri" panose="020F0502020204030204" pitchFamily="34" charset="0"/>
                <a:ea typeface="Calibri" panose="020F0502020204030204" pitchFamily="34" charset="0"/>
                <a:cs typeface="Calibri" panose="020F0502020204030204" pitchFamily="34" charset="0"/>
              </a:rPr>
              <a:t>], HIGH);</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4</a:t>
            </a:r>
            <a:r>
              <a:rPr lang="pt-PT" sz="1800" dirty="0">
                <a:effectLst/>
                <a:latin typeface="Calibri" panose="020F0502020204030204" pitchFamily="34" charset="0"/>
                <a:ea typeface="Calibri" panose="020F0502020204030204" pitchFamily="34" charset="0"/>
                <a:cs typeface="Calibri" panose="020F0502020204030204" pitchFamily="34" charset="0"/>
              </a:rPr>
              <a:t>], LOW);</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Google Shape;205;p7">
            <a:extLst>
              <a:ext uri="{FF2B5EF4-FFF2-40B4-BE49-F238E27FC236}">
                <a16:creationId xmlns:a16="http://schemas.microsoft.com/office/drawing/2014/main" id="{5E3A5143-0CD0-1463-BC1B-34565CF340B3}"/>
              </a:ext>
            </a:extLst>
          </p:cNvPr>
          <p:cNvSpPr txBox="1"/>
          <p:nvPr/>
        </p:nvSpPr>
        <p:spPr>
          <a:xfrm>
            <a:off x="14284265" y="3013360"/>
            <a:ext cx="4082088" cy="3590598"/>
          </a:xfrm>
          <a:prstGeom prst="rect">
            <a:avLst/>
          </a:prstGeom>
          <a:noFill/>
          <a:ln>
            <a:noFill/>
          </a:ln>
        </p:spPr>
        <p:txBody>
          <a:bodyPr spcFirstLastPara="1" wrap="square" lIns="0" tIns="0" rIns="0" bIns="0" anchor="t" anchorCtr="0">
            <a:spAutoFit/>
          </a:bodyPr>
          <a:lstStyle/>
          <a:p>
            <a:pPr algn="just">
              <a:lnSpc>
                <a:spcPct val="107000"/>
              </a:lnSpc>
              <a:spcAft>
                <a:spcPts val="800"/>
              </a:spcAft>
            </a:pPr>
            <a:r>
              <a:rPr lang="pt-PT" sz="1800" dirty="0" err="1">
                <a:solidFill>
                  <a:srgbClr val="00B0F0"/>
                </a:solidFill>
                <a:effectLst/>
                <a:latin typeface="Calibri" panose="020F0502020204030204" pitchFamily="34" charset="0"/>
                <a:ea typeface="Calibri" panose="020F0502020204030204" pitchFamily="34" charset="0"/>
                <a:cs typeface="Calibri" panose="020F0502020204030204" pitchFamily="34" charset="0"/>
              </a:rPr>
              <a:t>Else</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[0], HIGH);</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[1], HIGH);</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[2], HIGH);</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[3], HIGH);</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digitalWrite</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err="1">
                <a:effectLst/>
                <a:latin typeface="Calibri" panose="020F0502020204030204" pitchFamily="34" charset="0"/>
                <a:ea typeface="Calibri" panose="020F0502020204030204" pitchFamily="34" charset="0"/>
                <a:cs typeface="Calibri" panose="020F0502020204030204" pitchFamily="34" charset="0"/>
              </a:rPr>
              <a:t>LEDs</a:t>
            </a:r>
            <a:r>
              <a:rPr lang="pt-PT" sz="1800" dirty="0">
                <a:effectLst/>
                <a:latin typeface="Calibri" panose="020F0502020204030204" pitchFamily="34" charset="0"/>
                <a:ea typeface="Calibri" panose="020F0502020204030204" pitchFamily="34" charset="0"/>
                <a:cs typeface="Calibri" panose="020F0502020204030204" pitchFamily="34" charset="0"/>
              </a:rPr>
              <a:t>[4], HIGH);</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delay</a:t>
            </a:r>
            <a:r>
              <a:rPr lang="pt-PT" sz="1800" dirty="0">
                <a:effectLst/>
                <a:latin typeface="Calibri" panose="020F0502020204030204" pitchFamily="34" charset="0"/>
                <a:ea typeface="Calibri" panose="020F0502020204030204" pitchFamily="34" charset="0"/>
                <a:cs typeface="Calibri" panose="020F0502020204030204" pitchFamily="34" charset="0"/>
              </a:rPr>
              <a:t>(</a:t>
            </a:r>
            <a:r>
              <a:rPr lang="pt-PT" sz="1800" dirty="0">
                <a:solidFill>
                  <a:srgbClr val="538135"/>
                </a:solidFill>
                <a:effectLst/>
                <a:latin typeface="Calibri" panose="020F0502020204030204" pitchFamily="34" charset="0"/>
                <a:ea typeface="Calibri" panose="020F0502020204030204" pitchFamily="34" charset="0"/>
                <a:cs typeface="Calibri" panose="020F0502020204030204" pitchFamily="34" charset="0"/>
              </a:rPr>
              <a:t>100</a:t>
            </a:r>
            <a:r>
              <a:rPr lang="pt-PT" sz="1800" dirty="0">
                <a:effectLst/>
                <a:latin typeface="Calibri" panose="020F0502020204030204" pitchFamily="34" charset="0"/>
                <a:ea typeface="Calibri" panose="020F0502020204030204" pitchFamily="34"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effectLst/>
                <a:latin typeface="Calibri" panose="020F0502020204030204" pitchFamily="34" charset="0"/>
                <a:ea typeface="Calibri" panose="020F0502020204030204" pitchFamily="34"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441504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00A4D7C6-BA7D-72EE-6BE6-DA5F3EC3D12F}"/>
            </a:ext>
          </a:extLst>
        </p:cNvPr>
        <p:cNvGrpSpPr/>
        <p:nvPr/>
      </p:nvGrpSpPr>
      <p:grpSpPr>
        <a:xfrm>
          <a:off x="0" y="0"/>
          <a:ext cx="0" cy="0"/>
          <a:chOff x="0" y="0"/>
          <a:chExt cx="0" cy="0"/>
        </a:xfrm>
      </p:grpSpPr>
      <p:sp>
        <p:nvSpPr>
          <p:cNvPr id="171" name="Google Shape;171;p5">
            <a:extLst>
              <a:ext uri="{FF2B5EF4-FFF2-40B4-BE49-F238E27FC236}">
                <a16:creationId xmlns:a16="http://schemas.microsoft.com/office/drawing/2014/main" id="{A12BD132-83DC-2AC0-A8A7-B8E319EBFC1C}"/>
              </a:ext>
            </a:extLst>
          </p:cNvPr>
          <p:cNvSpPr txBox="1"/>
          <p:nvPr/>
        </p:nvSpPr>
        <p:spPr>
          <a:xfrm>
            <a:off x="1687783" y="3509772"/>
            <a:ext cx="15219976" cy="4478790"/>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b="1" dirty="0">
                <a:solidFill>
                  <a:srgbClr val="0F2D2E"/>
                </a:solidFill>
                <a:latin typeface="Century Gothic"/>
                <a:ea typeface="Century Gothic"/>
                <a:cs typeface="Century Gothic"/>
                <a:sym typeface="Century Gothic"/>
              </a:rPr>
              <a:t>Project Name: </a:t>
            </a:r>
            <a:r>
              <a:rPr lang="en-US" sz="1800" dirty="0">
                <a:solidFill>
                  <a:srgbClr val="0F2D2E"/>
                </a:solidFill>
                <a:latin typeface="Century Gothic"/>
                <a:ea typeface="Century Gothic"/>
                <a:cs typeface="Century Gothic"/>
                <a:sym typeface="Century Gothic"/>
              </a:rPr>
              <a:t>Rain sensitive smart clothesline system</a:t>
            </a:r>
          </a:p>
          <a:p>
            <a:pPr marL="0" marR="0" lvl="0" indent="0" algn="just" rtl="0">
              <a:lnSpc>
                <a:spcPct val="147000"/>
              </a:lnSpc>
              <a:spcBef>
                <a:spcPts val="0"/>
              </a:spcBef>
              <a:spcAft>
                <a:spcPts val="0"/>
              </a:spcAft>
              <a:buNone/>
            </a:pPr>
            <a:r>
              <a:rPr lang="en-US" sz="1800" b="1" dirty="0">
                <a:solidFill>
                  <a:srgbClr val="0F2D2E"/>
                </a:solidFill>
                <a:latin typeface="Century Gothic"/>
                <a:ea typeface="Century Gothic"/>
                <a:cs typeface="Century Gothic"/>
                <a:sym typeface="Century Gothic"/>
              </a:rPr>
              <a:t>Description: </a:t>
            </a:r>
            <a:r>
              <a:rPr lang="en-US" sz="1800" dirty="0">
                <a:solidFill>
                  <a:srgbClr val="0F2D2E"/>
                </a:solidFill>
                <a:latin typeface="Century Gothic"/>
                <a:ea typeface="Century Gothic"/>
                <a:cs typeface="Century Gothic"/>
                <a:sym typeface="Century Gothic"/>
              </a:rPr>
              <a:t>In this </a:t>
            </a:r>
            <a:r>
              <a:rPr lang="en-US" sz="1800" dirty="0" err="1">
                <a:solidFill>
                  <a:srgbClr val="0F2D2E"/>
                </a:solidFill>
                <a:latin typeface="Century Gothic"/>
                <a:ea typeface="Century Gothic"/>
                <a:cs typeface="Century Gothic"/>
                <a:sym typeface="Century Gothic"/>
              </a:rPr>
              <a:t>sproject</a:t>
            </a:r>
            <a:r>
              <a:rPr lang="en-US" sz="1800" dirty="0">
                <a:solidFill>
                  <a:srgbClr val="0F2D2E"/>
                </a:solidFill>
                <a:latin typeface="Century Gothic"/>
                <a:ea typeface="Century Gothic"/>
                <a:cs typeface="Century Gothic"/>
                <a:sym typeface="Century Gothic"/>
              </a:rPr>
              <a:t>, we will design a system that detects rainfall using a water-resistant sensor and rotates the rope mechanism where the clothes are hung with the help of a motor to protect the clothes from rain.</a:t>
            </a:r>
          </a:p>
          <a:p>
            <a:pPr marL="0" marR="0" lvl="0" indent="0" algn="just" rtl="0">
              <a:lnSpc>
                <a:spcPct val="147000"/>
              </a:lnSpc>
              <a:spcBef>
                <a:spcPts val="0"/>
              </a:spcBef>
              <a:spcAft>
                <a:spcPts val="0"/>
              </a:spcAft>
              <a:buNone/>
            </a:pPr>
            <a:r>
              <a:rPr lang="en-US" sz="1800" b="1" dirty="0">
                <a:solidFill>
                  <a:srgbClr val="0F2D2E"/>
                </a:solidFill>
                <a:latin typeface="Century Gothic"/>
                <a:ea typeface="Century Gothic"/>
                <a:cs typeface="Century Gothic"/>
                <a:sym typeface="Century Gothic"/>
              </a:rPr>
              <a:t>Knowledge And Science: </a:t>
            </a:r>
            <a:r>
              <a:rPr lang="en-US" sz="1800" dirty="0">
                <a:solidFill>
                  <a:srgbClr val="0F2D2E"/>
                </a:solidFill>
                <a:latin typeface="Century Gothic"/>
                <a:ea typeface="Century Gothic"/>
                <a:cs typeface="Century Gothic"/>
                <a:sym typeface="Century Gothic"/>
              </a:rPr>
              <a:t>Have you ever thought of a way to prevent a water tank from overflowing or remaining empty? Do you know that we can do this with Arduino? Let's say we want to control the water level in a water tank. If the tank is too full, the sensor sends a signal and stops the water. If the tank is empty, the sensor can send another signal to refill the water. This sensor is a device that detects the presence or height of water. If the sensor touches the water, it sends a signal to the Arduino and we can perform an action using this signal, such as sounding an alarm or starting a pump. In this project, we will design an application that makes the motor turn when rain is detected and returns the hanging laundry to a safe area.</a:t>
            </a:r>
          </a:p>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The working principle of the sensor used is as follows. If rain is detected, the output will be "LOW". If rain is not detected, the output will be "HIGH".</a:t>
            </a:r>
          </a:p>
        </p:txBody>
      </p:sp>
      <p:cxnSp>
        <p:nvCxnSpPr>
          <p:cNvPr id="173" name="Google Shape;173;p5">
            <a:extLst>
              <a:ext uri="{FF2B5EF4-FFF2-40B4-BE49-F238E27FC236}">
                <a16:creationId xmlns:a16="http://schemas.microsoft.com/office/drawing/2014/main" id="{1AAF686A-5413-1F84-C5DE-B0B1DE21879F}"/>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5" name="Google Shape;175;p5">
            <a:extLst>
              <a:ext uri="{FF2B5EF4-FFF2-40B4-BE49-F238E27FC236}">
                <a16:creationId xmlns:a16="http://schemas.microsoft.com/office/drawing/2014/main" id="{BE7B6ABF-1886-A4FD-E48C-28DF3FF19FF8}"/>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a:extLst>
              <a:ext uri="{FF2B5EF4-FFF2-40B4-BE49-F238E27FC236}">
                <a16:creationId xmlns:a16="http://schemas.microsoft.com/office/drawing/2014/main" id="{7B49D01A-6B05-8FC6-0C36-EC315E9E1B9F}"/>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2" name="Google Shape;172;p5">
            <a:extLst>
              <a:ext uri="{FF2B5EF4-FFF2-40B4-BE49-F238E27FC236}">
                <a16:creationId xmlns:a16="http://schemas.microsoft.com/office/drawing/2014/main" id="{77F579DE-09F7-93C0-1E87-0214727975EF}"/>
              </a:ext>
            </a:extLst>
          </p:cNvPr>
          <p:cNvSpPr txBox="1"/>
          <p:nvPr/>
        </p:nvSpPr>
        <p:spPr>
          <a:xfrm>
            <a:off x="1687783" y="1038326"/>
            <a:ext cx="14085617" cy="1235723"/>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Cross-Disciplinary Applications</a:t>
            </a:r>
          </a:p>
        </p:txBody>
      </p:sp>
      <p:sp>
        <p:nvSpPr>
          <p:cNvPr id="4" name="Google Shape;174;p5">
            <a:extLst>
              <a:ext uri="{FF2B5EF4-FFF2-40B4-BE49-F238E27FC236}">
                <a16:creationId xmlns:a16="http://schemas.microsoft.com/office/drawing/2014/main" id="{E7B1DA9A-E65D-1885-95A8-2C6BC208C1CE}"/>
              </a:ext>
            </a:extLst>
          </p:cNvPr>
          <p:cNvSpPr txBox="1"/>
          <p:nvPr/>
        </p:nvSpPr>
        <p:spPr>
          <a:xfrm>
            <a:off x="1711756" y="2141515"/>
            <a:ext cx="15291714" cy="926407"/>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300" dirty="0">
                <a:solidFill>
                  <a:srgbClr val="0F2D2E"/>
                </a:solidFill>
                <a:latin typeface="Calibri"/>
                <a:ea typeface="Calibri"/>
                <a:cs typeface="Calibri"/>
                <a:sym typeface="Calibri"/>
              </a:rPr>
              <a:t>Project -4</a:t>
            </a:r>
            <a:endParaRPr dirty="0"/>
          </a:p>
        </p:txBody>
      </p:sp>
    </p:spTree>
    <p:extLst>
      <p:ext uri="{BB962C8B-B14F-4D97-AF65-F5344CB8AC3E}">
        <p14:creationId xmlns:p14="http://schemas.microsoft.com/office/powerpoint/2010/main" val="6441071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0">
          <a:extLst>
            <a:ext uri="{FF2B5EF4-FFF2-40B4-BE49-F238E27FC236}">
              <a16:creationId xmlns:a16="http://schemas.microsoft.com/office/drawing/2014/main" id="{763D881F-A0C8-DA69-EC6B-745E47FA5098}"/>
            </a:ext>
          </a:extLst>
        </p:cNvPr>
        <p:cNvGrpSpPr/>
        <p:nvPr/>
      </p:nvGrpSpPr>
      <p:grpSpPr>
        <a:xfrm>
          <a:off x="0" y="0"/>
          <a:ext cx="0" cy="0"/>
          <a:chOff x="0" y="0"/>
          <a:chExt cx="0" cy="0"/>
        </a:xfrm>
      </p:grpSpPr>
      <p:grpSp>
        <p:nvGrpSpPr>
          <p:cNvPr id="201" name="Google Shape;201;p7">
            <a:extLst>
              <a:ext uri="{FF2B5EF4-FFF2-40B4-BE49-F238E27FC236}">
                <a16:creationId xmlns:a16="http://schemas.microsoft.com/office/drawing/2014/main" id="{52FFEC10-3DFC-661F-45B8-3E89789290A1}"/>
              </a:ext>
            </a:extLst>
          </p:cNvPr>
          <p:cNvGrpSpPr/>
          <p:nvPr/>
        </p:nvGrpSpPr>
        <p:grpSpPr>
          <a:xfrm>
            <a:off x="-653516" y="1556412"/>
            <a:ext cx="20370072" cy="7386415"/>
            <a:chOff x="0" y="0"/>
            <a:chExt cx="5364957" cy="1585039"/>
          </a:xfrm>
        </p:grpSpPr>
        <p:sp>
          <p:nvSpPr>
            <p:cNvPr id="202" name="Google Shape;202;p7">
              <a:extLst>
                <a:ext uri="{FF2B5EF4-FFF2-40B4-BE49-F238E27FC236}">
                  <a16:creationId xmlns:a16="http://schemas.microsoft.com/office/drawing/2014/main" id="{501A10B9-9DDC-367F-C33F-30B87E280007}"/>
                </a:ext>
              </a:extLst>
            </p:cNvPr>
            <p:cNvSpPr/>
            <p:nvPr/>
          </p:nvSpPr>
          <p:spPr>
            <a:xfrm>
              <a:off x="0" y="0"/>
              <a:ext cx="5364957" cy="1585039"/>
            </a:xfrm>
            <a:custGeom>
              <a:avLst/>
              <a:gdLst/>
              <a:ahLst/>
              <a:cxnLst/>
              <a:rect l="l" t="t" r="r" b="b"/>
              <a:pathLst>
                <a:path w="5364957" h="1585039" extrusionOk="0">
                  <a:moveTo>
                    <a:pt x="0" y="0"/>
                  </a:moveTo>
                  <a:lnTo>
                    <a:pt x="5364957" y="0"/>
                  </a:lnTo>
                  <a:lnTo>
                    <a:pt x="5364957" y="1585039"/>
                  </a:lnTo>
                  <a:lnTo>
                    <a:pt x="0" y="1585039"/>
                  </a:lnTo>
                  <a:close/>
                </a:path>
              </a:pathLst>
            </a:custGeom>
            <a:solidFill>
              <a:srgbClr val="FFFFFF"/>
            </a:solidFill>
            <a:ln w="114300" cap="sq" cmpd="sng">
              <a:solidFill>
                <a:srgbClr val="39999F"/>
              </a:solidFill>
              <a:prstDash val="solid"/>
              <a:miter lim="8000"/>
              <a:headEnd type="none" w="sm" len="sm"/>
              <a:tailEnd type="none" w="sm" len="sm"/>
            </a:ln>
          </p:spPr>
          <p:txBody>
            <a:bodyPr/>
            <a:lstStyle/>
            <a:p>
              <a:endParaRPr lang="tr-TR"/>
            </a:p>
          </p:txBody>
        </p:sp>
        <p:sp>
          <p:nvSpPr>
            <p:cNvPr id="203" name="Google Shape;203;p7">
              <a:extLst>
                <a:ext uri="{FF2B5EF4-FFF2-40B4-BE49-F238E27FC236}">
                  <a16:creationId xmlns:a16="http://schemas.microsoft.com/office/drawing/2014/main" id="{4BC6F906-67E8-F88F-7988-B8F3011B05FA}"/>
                </a:ext>
              </a:extLst>
            </p:cNvPr>
            <p:cNvSpPr txBox="1"/>
            <p:nvPr/>
          </p:nvSpPr>
          <p:spPr>
            <a:xfrm>
              <a:off x="0" y="28575"/>
              <a:ext cx="5364957" cy="1556464"/>
            </a:xfrm>
            <a:prstGeom prst="rect">
              <a:avLst/>
            </a:prstGeom>
            <a:noFill/>
            <a:ln>
              <a:noFill/>
            </a:ln>
          </p:spPr>
          <p:txBody>
            <a:bodyPr spcFirstLastPara="1" wrap="square" lIns="50800" tIns="50800" rIns="50800" bIns="50800" anchor="ctr" anchorCtr="0">
              <a:noAutofit/>
            </a:bodyPr>
            <a:lstStyle/>
            <a:p>
              <a:pPr marL="0" marR="0" lvl="0" indent="0" algn="ctr" rtl="0">
                <a:lnSpc>
                  <a:spcPct val="103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204" name="Google Shape;204;p7">
            <a:extLst>
              <a:ext uri="{FF2B5EF4-FFF2-40B4-BE49-F238E27FC236}">
                <a16:creationId xmlns:a16="http://schemas.microsoft.com/office/drawing/2014/main" id="{4564334A-D4B8-B8ED-EDA4-F1F9F03B0F43}"/>
              </a:ext>
            </a:extLst>
          </p:cNvPr>
          <p:cNvSpPr txBox="1"/>
          <p:nvPr/>
        </p:nvSpPr>
        <p:spPr>
          <a:xfrm>
            <a:off x="-653516" y="2835099"/>
            <a:ext cx="8134432" cy="1221553"/>
          </a:xfrm>
          <a:prstGeom prst="rect">
            <a:avLst/>
          </a:prstGeom>
          <a:noFill/>
          <a:ln>
            <a:noFill/>
          </a:ln>
        </p:spPr>
        <p:txBody>
          <a:bodyPr spcFirstLastPara="1" wrap="square" lIns="0" tIns="0" rIns="0" bIns="0" anchor="t" anchorCtr="0">
            <a:spAutoFit/>
          </a:bodyPr>
          <a:lstStyle/>
          <a:p>
            <a:pPr marL="0" marR="0" lvl="0" indent="0" algn="r" rtl="0">
              <a:lnSpc>
                <a:spcPct val="147020"/>
              </a:lnSpc>
              <a:spcBef>
                <a:spcPts val="0"/>
              </a:spcBef>
              <a:spcAft>
                <a:spcPts val="0"/>
              </a:spcAft>
              <a:buNone/>
            </a:pPr>
            <a:r>
              <a:rPr lang="en-US" sz="5400" dirty="0">
                <a:solidFill>
                  <a:srgbClr val="0F2D2E"/>
                </a:solidFill>
                <a:latin typeface="Century Gothic"/>
                <a:ea typeface="Century Gothic"/>
                <a:cs typeface="Century Gothic"/>
                <a:sym typeface="Century Gothic"/>
              </a:rPr>
              <a:t>Project-4:</a:t>
            </a:r>
          </a:p>
        </p:txBody>
      </p:sp>
      <p:sp>
        <p:nvSpPr>
          <p:cNvPr id="205" name="Google Shape;205;p7">
            <a:extLst>
              <a:ext uri="{FF2B5EF4-FFF2-40B4-BE49-F238E27FC236}">
                <a16:creationId xmlns:a16="http://schemas.microsoft.com/office/drawing/2014/main" id="{44E083EF-235D-84CC-BD93-C92881B3AA4F}"/>
              </a:ext>
            </a:extLst>
          </p:cNvPr>
          <p:cNvSpPr txBox="1"/>
          <p:nvPr/>
        </p:nvSpPr>
        <p:spPr>
          <a:xfrm>
            <a:off x="379473" y="4642355"/>
            <a:ext cx="4960623" cy="2559675"/>
          </a:xfrm>
          <a:prstGeom prst="rect">
            <a:avLst/>
          </a:prstGeom>
          <a:noFill/>
          <a:ln>
            <a:noFill/>
          </a:ln>
        </p:spPr>
        <p:txBody>
          <a:bodyPr spcFirstLastPara="1" wrap="square" lIns="0" tIns="0" rIns="0" bIns="0" anchor="t" anchorCtr="0">
            <a:spAutoFit/>
          </a:bodyPr>
          <a:lstStyle/>
          <a:p>
            <a:pPr algn="just">
              <a:spcAft>
                <a:spcPts val="800"/>
              </a:spcAft>
            </a:pPr>
            <a:r>
              <a:rPr lang="pt-PT" sz="1800" b="1"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What</a:t>
            </a:r>
            <a:r>
              <a:rPr lang="pt-PT" sz="1800" b="1"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 do </a:t>
            </a:r>
            <a:r>
              <a:rPr lang="pt-PT" sz="1800" b="1"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you</a:t>
            </a:r>
            <a:r>
              <a:rPr lang="pt-PT" sz="1800" b="1"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b="1"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need</a:t>
            </a:r>
            <a:r>
              <a:rPr lang="pt-PT" sz="1800" b="1"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Symbol" pitchFamily="2" charset="2"/>
              <a:buChar char=""/>
            </a:pPr>
            <a:r>
              <a:rPr lang="pt-PT" sz="1800" dirty="0" err="1">
                <a:effectLst/>
                <a:latin typeface="Calibri" panose="020F0502020204030204" pitchFamily="34" charset="0"/>
                <a:ea typeface="Calibri" panose="020F0502020204030204" pitchFamily="34" charset="0"/>
                <a:cs typeface="Calibri" panose="020F0502020204030204" pitchFamily="34" charset="0"/>
              </a:rPr>
              <a:t>Arduino</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you</a:t>
            </a:r>
            <a:r>
              <a:rPr lang="pt-PT" sz="1800" dirty="0">
                <a:effectLst/>
                <a:latin typeface="Calibri" panose="020F0502020204030204" pitchFamily="34" charset="0"/>
                <a:ea typeface="Calibri" panose="020F0502020204030204" pitchFamily="34" charset="0"/>
                <a:cs typeface="Calibri" panose="020F0502020204030204" pitchFamily="34" charset="0"/>
              </a:rPr>
              <a:t> can use </a:t>
            </a:r>
            <a:r>
              <a:rPr lang="pt-PT" sz="1800" dirty="0" err="1">
                <a:effectLst/>
                <a:latin typeface="Calibri" panose="020F0502020204030204" pitchFamily="34" charset="0"/>
                <a:ea typeface="Calibri" panose="020F0502020204030204" pitchFamily="34" charset="0"/>
                <a:cs typeface="Calibri" panose="020F0502020204030204" pitchFamily="34" charset="0"/>
              </a:rPr>
              <a:t>any</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model</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you</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effectLst/>
                <a:latin typeface="Calibri" panose="020F0502020204030204" pitchFamily="34" charset="0"/>
                <a:ea typeface="Calibri" panose="020F0502020204030204" pitchFamily="34" charset="0"/>
                <a:cs typeface="Calibri" panose="020F0502020204030204" pitchFamily="34" charset="0"/>
              </a:rPr>
              <a:t>want</a:t>
            </a:r>
            <a:r>
              <a:rPr lang="pt-PT" sz="1800" dirty="0">
                <a:effectLst/>
                <a:latin typeface="Calibri" panose="020F0502020204030204" pitchFamily="34" charset="0"/>
                <a:ea typeface="Calibri" panose="020F0502020204030204" pitchFamily="34"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Symbol" pitchFamily="2" charset="2"/>
              <a:buChar char=""/>
            </a:pPr>
            <a:r>
              <a:rPr lang="pt-PT" sz="1800" dirty="0" err="1">
                <a:effectLst/>
                <a:latin typeface="Calibri" panose="020F0502020204030204" pitchFamily="34" charset="0"/>
                <a:ea typeface="Calibri" panose="020F0502020204030204" pitchFamily="34" charset="0"/>
                <a:cs typeface="Calibri" panose="020F0502020204030204" pitchFamily="34" charset="0"/>
              </a:rPr>
              <a:t>Breadboard</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Symbol" pitchFamily="2" charset="2"/>
              <a:buChar char=""/>
            </a:pPr>
            <a:r>
              <a:rPr lang="tr-TR" sz="1800" dirty="0" err="1">
                <a:effectLst/>
                <a:latin typeface="Calibri" panose="020F0502020204030204" pitchFamily="34" charset="0"/>
                <a:ea typeface="Calibri" panose="020F0502020204030204" pitchFamily="34" charset="0"/>
                <a:cs typeface="Calibri" panose="020F0502020204030204" pitchFamily="34" charset="0"/>
              </a:rPr>
              <a:t>Rain</a:t>
            </a:r>
            <a:r>
              <a:rPr lang="tr-TR" sz="1800" dirty="0">
                <a:effectLst/>
                <a:latin typeface="Calibri" panose="020F0502020204030204" pitchFamily="34" charset="0"/>
                <a:ea typeface="Calibri" panose="020F0502020204030204" pitchFamily="34" charset="0"/>
                <a:cs typeface="Calibri" panose="020F0502020204030204" pitchFamily="34" charset="0"/>
              </a:rPr>
              <a:t> sensor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Symbol" pitchFamily="2" charset="2"/>
              <a:buChar char=""/>
            </a:pPr>
            <a:r>
              <a:rPr lang="tr-TR" sz="1800" dirty="0" err="1">
                <a:effectLst/>
                <a:latin typeface="Calibri" panose="020F0502020204030204" pitchFamily="34" charset="0"/>
                <a:ea typeface="Calibri" panose="020F0502020204030204" pitchFamily="34" charset="0"/>
                <a:cs typeface="Calibri" panose="020F0502020204030204" pitchFamily="34" charset="0"/>
              </a:rPr>
              <a:t>Servo</a:t>
            </a:r>
            <a:r>
              <a:rPr lang="tr-TR" sz="1800" dirty="0">
                <a:effectLst/>
                <a:latin typeface="Calibri" panose="020F0502020204030204" pitchFamily="34" charset="0"/>
                <a:ea typeface="Calibri" panose="020F0502020204030204" pitchFamily="34" charset="0"/>
                <a:cs typeface="Calibri" panose="020F0502020204030204" pitchFamily="34" charset="0"/>
              </a:rPr>
              <a:t> Motor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Aft>
                <a:spcPts val="800"/>
              </a:spcAft>
              <a:buFont typeface="Symbol" pitchFamily="2" charset="2"/>
              <a:buChar char=""/>
            </a:pPr>
            <a:r>
              <a:rPr lang="pt-PT" sz="1800" dirty="0">
                <a:effectLst/>
                <a:latin typeface="Calibri" panose="020F0502020204030204" pitchFamily="34" charset="0"/>
                <a:ea typeface="Calibri" panose="020F0502020204030204" pitchFamily="34" charset="0"/>
                <a:cs typeface="Calibri" panose="020F0502020204030204" pitchFamily="34" charset="0"/>
              </a:rPr>
              <a:t>15 x </a:t>
            </a:r>
            <a:r>
              <a:rPr lang="pt-PT" sz="1800" dirty="0" err="1">
                <a:effectLst/>
                <a:latin typeface="Calibri" panose="020F0502020204030204" pitchFamily="34" charset="0"/>
                <a:ea typeface="Calibri" panose="020F0502020204030204" pitchFamily="34" charset="0"/>
                <a:cs typeface="Calibri" panose="020F0502020204030204" pitchFamily="34" charset="0"/>
              </a:rPr>
              <a:t>Jumper</a:t>
            </a:r>
            <a:r>
              <a:rPr lang="pt-PT" sz="1800" dirty="0">
                <a:effectLst/>
                <a:latin typeface="Calibri" panose="020F0502020204030204" pitchFamily="34" charset="0"/>
                <a:ea typeface="Calibri" panose="020F0502020204030204" pitchFamily="34" charset="0"/>
                <a:cs typeface="Calibri" panose="020F0502020204030204" pitchFamily="34" charset="0"/>
              </a:rPr>
              <a:t> Cables</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07" name="Google Shape;207;p7">
            <a:extLst>
              <a:ext uri="{FF2B5EF4-FFF2-40B4-BE49-F238E27FC236}">
                <a16:creationId xmlns:a16="http://schemas.microsoft.com/office/drawing/2014/main" id="{78FA0920-61D0-961B-2F70-25CC1E097244}"/>
              </a:ext>
            </a:extLst>
          </p:cNvPr>
          <p:cNvCxnSpPr/>
          <p:nvPr/>
        </p:nvCxnSpPr>
        <p:spPr>
          <a:xfrm rot="10800000">
            <a:off x="-7578279" y="4126280"/>
            <a:ext cx="15156557" cy="0"/>
          </a:xfrm>
          <a:prstGeom prst="straightConnector1">
            <a:avLst/>
          </a:prstGeom>
          <a:noFill/>
          <a:ln w="76200" cap="flat" cmpd="sng">
            <a:solidFill>
              <a:srgbClr val="39999F"/>
            </a:solidFill>
            <a:prstDash val="solid"/>
            <a:round/>
            <a:headEnd type="none" w="sm" len="sm"/>
            <a:tailEnd type="none" w="sm" len="sm"/>
          </a:ln>
        </p:spPr>
      </p:cxnSp>
      <p:sp>
        <p:nvSpPr>
          <p:cNvPr id="208" name="Google Shape;208;p7">
            <a:extLst>
              <a:ext uri="{FF2B5EF4-FFF2-40B4-BE49-F238E27FC236}">
                <a16:creationId xmlns:a16="http://schemas.microsoft.com/office/drawing/2014/main" id="{1ADB6CC1-F510-F8A6-CECE-291A88931EA5}"/>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209" name="Google Shape;209;p7">
            <a:extLst>
              <a:ext uri="{FF2B5EF4-FFF2-40B4-BE49-F238E27FC236}">
                <a16:creationId xmlns:a16="http://schemas.microsoft.com/office/drawing/2014/main" id="{2044D07C-4898-6A81-0348-DD35ADCFC30B}"/>
              </a:ext>
            </a:extLst>
          </p:cNvPr>
          <p:cNvPicPr preferRelativeResize="0"/>
          <p:nvPr/>
        </p:nvPicPr>
        <p:blipFill rotWithShape="1">
          <a:blip r:embed="rId4">
            <a:alphaModFix/>
          </a:blip>
          <a:srcRect/>
          <a:stretch/>
        </p:blipFill>
        <p:spPr>
          <a:xfrm>
            <a:off x="16078200" y="-71701"/>
            <a:ext cx="2429920" cy="2429920"/>
          </a:xfrm>
          <a:prstGeom prst="rect">
            <a:avLst/>
          </a:prstGeom>
          <a:noFill/>
          <a:ln>
            <a:noFill/>
          </a:ln>
        </p:spPr>
      </p:pic>
      <p:sp>
        <p:nvSpPr>
          <p:cNvPr id="2" name="Rectangle 2">
            <a:extLst>
              <a:ext uri="{FF2B5EF4-FFF2-40B4-BE49-F238E27FC236}">
                <a16:creationId xmlns:a16="http://schemas.microsoft.com/office/drawing/2014/main" id="{9B147DE5-504E-021C-068B-E869E612EDBB}"/>
              </a:ext>
            </a:extLst>
          </p:cNvPr>
          <p:cNvSpPr>
            <a:spLocks noChangeArrowheads="1"/>
          </p:cNvSpPr>
          <p:nvPr/>
        </p:nvSpPr>
        <p:spPr bwMode="auto">
          <a:xfrm>
            <a:off x="9470803" y="4282178"/>
            <a:ext cx="3444463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tr-TR"/>
          </a:p>
        </p:txBody>
      </p:sp>
      <p:pic>
        <p:nvPicPr>
          <p:cNvPr id="4" name="Resim 3" descr="metin, elektronik mühendisliği, devre, ekran görüntüsü içeren bir resim&#10;&#10;Açıklama otomatik olarak oluşturuldu">
            <a:extLst>
              <a:ext uri="{FF2B5EF4-FFF2-40B4-BE49-F238E27FC236}">
                <a16:creationId xmlns:a16="http://schemas.microsoft.com/office/drawing/2014/main" id="{85C4C2E2-2066-4546-243B-CEB42CA3D5B9}"/>
              </a:ext>
            </a:extLst>
          </p:cNvPr>
          <p:cNvPicPr>
            <a:picLocks noChangeAspect="1"/>
          </p:cNvPicPr>
          <p:nvPr/>
        </p:nvPicPr>
        <p:blipFill>
          <a:blip r:embed="rId5"/>
          <a:stretch>
            <a:fillRect/>
          </a:stretch>
        </p:blipFill>
        <p:spPr>
          <a:xfrm>
            <a:off x="9746805" y="4408531"/>
            <a:ext cx="9162987" cy="41827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69022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0">
          <a:extLst>
            <a:ext uri="{FF2B5EF4-FFF2-40B4-BE49-F238E27FC236}">
              <a16:creationId xmlns:a16="http://schemas.microsoft.com/office/drawing/2014/main" id="{826AB6ED-0B3E-A659-D77B-F3FC39FA6067}"/>
            </a:ext>
          </a:extLst>
        </p:cNvPr>
        <p:cNvGrpSpPr/>
        <p:nvPr/>
      </p:nvGrpSpPr>
      <p:grpSpPr>
        <a:xfrm>
          <a:off x="0" y="0"/>
          <a:ext cx="0" cy="0"/>
          <a:chOff x="0" y="0"/>
          <a:chExt cx="0" cy="0"/>
        </a:xfrm>
      </p:grpSpPr>
      <p:grpSp>
        <p:nvGrpSpPr>
          <p:cNvPr id="201" name="Google Shape;201;p7">
            <a:extLst>
              <a:ext uri="{FF2B5EF4-FFF2-40B4-BE49-F238E27FC236}">
                <a16:creationId xmlns:a16="http://schemas.microsoft.com/office/drawing/2014/main" id="{30CC7E1E-F62D-C3F9-A887-0B1A72ACCC75}"/>
              </a:ext>
            </a:extLst>
          </p:cNvPr>
          <p:cNvGrpSpPr/>
          <p:nvPr/>
        </p:nvGrpSpPr>
        <p:grpSpPr>
          <a:xfrm>
            <a:off x="-653516" y="1611276"/>
            <a:ext cx="20370072" cy="7386415"/>
            <a:chOff x="0" y="0"/>
            <a:chExt cx="5364957" cy="1585039"/>
          </a:xfrm>
        </p:grpSpPr>
        <p:sp>
          <p:nvSpPr>
            <p:cNvPr id="202" name="Google Shape;202;p7">
              <a:extLst>
                <a:ext uri="{FF2B5EF4-FFF2-40B4-BE49-F238E27FC236}">
                  <a16:creationId xmlns:a16="http://schemas.microsoft.com/office/drawing/2014/main" id="{B1EE4CC2-BDE7-8ED7-142A-E2D1BDD6FAA8}"/>
                </a:ext>
              </a:extLst>
            </p:cNvPr>
            <p:cNvSpPr/>
            <p:nvPr/>
          </p:nvSpPr>
          <p:spPr>
            <a:xfrm>
              <a:off x="0" y="0"/>
              <a:ext cx="5364957" cy="1585039"/>
            </a:xfrm>
            <a:custGeom>
              <a:avLst/>
              <a:gdLst/>
              <a:ahLst/>
              <a:cxnLst/>
              <a:rect l="l" t="t" r="r" b="b"/>
              <a:pathLst>
                <a:path w="5364957" h="1585039" extrusionOk="0">
                  <a:moveTo>
                    <a:pt x="0" y="0"/>
                  </a:moveTo>
                  <a:lnTo>
                    <a:pt x="5364957" y="0"/>
                  </a:lnTo>
                  <a:lnTo>
                    <a:pt x="5364957" y="1585039"/>
                  </a:lnTo>
                  <a:lnTo>
                    <a:pt x="0" y="1585039"/>
                  </a:lnTo>
                  <a:close/>
                </a:path>
              </a:pathLst>
            </a:custGeom>
            <a:solidFill>
              <a:srgbClr val="FFFFFF"/>
            </a:solidFill>
            <a:ln w="114300" cap="sq" cmpd="sng">
              <a:solidFill>
                <a:srgbClr val="39999F"/>
              </a:solidFill>
              <a:prstDash val="solid"/>
              <a:miter lim="8000"/>
              <a:headEnd type="none" w="sm" len="sm"/>
              <a:tailEnd type="none" w="sm" len="sm"/>
            </a:ln>
          </p:spPr>
          <p:txBody>
            <a:bodyPr/>
            <a:lstStyle/>
            <a:p>
              <a:endParaRPr lang="tr-TR"/>
            </a:p>
          </p:txBody>
        </p:sp>
        <p:sp>
          <p:nvSpPr>
            <p:cNvPr id="203" name="Google Shape;203;p7">
              <a:extLst>
                <a:ext uri="{FF2B5EF4-FFF2-40B4-BE49-F238E27FC236}">
                  <a16:creationId xmlns:a16="http://schemas.microsoft.com/office/drawing/2014/main" id="{3B790CBF-6967-6587-9A12-0F2B113B2634}"/>
                </a:ext>
              </a:extLst>
            </p:cNvPr>
            <p:cNvSpPr txBox="1"/>
            <p:nvPr/>
          </p:nvSpPr>
          <p:spPr>
            <a:xfrm>
              <a:off x="0" y="28575"/>
              <a:ext cx="5364957" cy="1556464"/>
            </a:xfrm>
            <a:prstGeom prst="rect">
              <a:avLst/>
            </a:prstGeom>
            <a:noFill/>
            <a:ln>
              <a:noFill/>
            </a:ln>
          </p:spPr>
          <p:txBody>
            <a:bodyPr spcFirstLastPara="1" wrap="square" lIns="50800" tIns="50800" rIns="50800" bIns="50800" anchor="ctr" anchorCtr="0">
              <a:noAutofit/>
            </a:bodyPr>
            <a:lstStyle/>
            <a:p>
              <a:pPr marL="0" marR="0" lvl="0" indent="0" algn="ctr" rtl="0">
                <a:lnSpc>
                  <a:spcPct val="103833"/>
                </a:lnSpc>
                <a:spcBef>
                  <a:spcPts val="0"/>
                </a:spcBef>
                <a:spcAft>
                  <a:spcPts val="0"/>
                </a:spcAft>
                <a:buNone/>
              </a:pPr>
              <a:endParaRPr sz="1800" dirty="0">
                <a:solidFill>
                  <a:schemeClr val="dk1"/>
                </a:solidFill>
                <a:latin typeface="Calibri"/>
                <a:ea typeface="Calibri"/>
                <a:cs typeface="Calibri"/>
                <a:sym typeface="Calibri"/>
              </a:endParaRPr>
            </a:p>
          </p:txBody>
        </p:sp>
      </p:grpSp>
      <p:sp>
        <p:nvSpPr>
          <p:cNvPr id="204" name="Google Shape;204;p7">
            <a:extLst>
              <a:ext uri="{FF2B5EF4-FFF2-40B4-BE49-F238E27FC236}">
                <a16:creationId xmlns:a16="http://schemas.microsoft.com/office/drawing/2014/main" id="{EA3ABD39-936F-0B4A-A6D9-B1C137E139F8}"/>
              </a:ext>
            </a:extLst>
          </p:cNvPr>
          <p:cNvSpPr txBox="1"/>
          <p:nvPr/>
        </p:nvSpPr>
        <p:spPr>
          <a:xfrm>
            <a:off x="-923790" y="1629532"/>
            <a:ext cx="8134432" cy="1221553"/>
          </a:xfrm>
          <a:prstGeom prst="rect">
            <a:avLst/>
          </a:prstGeom>
          <a:noFill/>
          <a:ln>
            <a:noFill/>
          </a:ln>
        </p:spPr>
        <p:txBody>
          <a:bodyPr spcFirstLastPara="1" wrap="square" lIns="0" tIns="0" rIns="0" bIns="0" anchor="t" anchorCtr="0">
            <a:spAutoFit/>
          </a:bodyPr>
          <a:lstStyle/>
          <a:p>
            <a:pPr marL="0" marR="0" lvl="0" indent="0" algn="r" rtl="0">
              <a:lnSpc>
                <a:spcPct val="147020"/>
              </a:lnSpc>
              <a:spcBef>
                <a:spcPts val="0"/>
              </a:spcBef>
              <a:spcAft>
                <a:spcPts val="0"/>
              </a:spcAft>
              <a:buNone/>
            </a:pPr>
            <a:r>
              <a:rPr lang="en-US" sz="5400" dirty="0">
                <a:solidFill>
                  <a:srgbClr val="0F2D2E"/>
                </a:solidFill>
                <a:latin typeface="Century Gothic"/>
                <a:ea typeface="Century Gothic"/>
                <a:cs typeface="Century Gothic"/>
                <a:sym typeface="Century Gothic"/>
              </a:rPr>
              <a:t>Project-4:</a:t>
            </a:r>
          </a:p>
        </p:txBody>
      </p:sp>
      <p:sp>
        <p:nvSpPr>
          <p:cNvPr id="205" name="Google Shape;205;p7">
            <a:extLst>
              <a:ext uri="{FF2B5EF4-FFF2-40B4-BE49-F238E27FC236}">
                <a16:creationId xmlns:a16="http://schemas.microsoft.com/office/drawing/2014/main" id="{EBB9D91B-26A3-3827-66A1-DCB1EC59917A}"/>
              </a:ext>
            </a:extLst>
          </p:cNvPr>
          <p:cNvSpPr txBox="1"/>
          <p:nvPr/>
        </p:nvSpPr>
        <p:spPr>
          <a:xfrm>
            <a:off x="2018333" y="3046184"/>
            <a:ext cx="4260445" cy="4108689"/>
          </a:xfrm>
          <a:prstGeom prst="rect">
            <a:avLst/>
          </a:prstGeom>
          <a:noFill/>
          <a:ln>
            <a:noFill/>
          </a:ln>
        </p:spPr>
        <p:txBody>
          <a:bodyPr spcFirstLastPara="1" wrap="square" lIns="0" tIns="0" rIns="0" bIns="0" anchor="t" anchorCtr="0">
            <a:spAutoFit/>
          </a:bodyPr>
          <a:lstStyle/>
          <a:p>
            <a:pPr algn="just">
              <a:lnSpc>
                <a:spcPct val="150000"/>
              </a:lnSpc>
              <a:spcAft>
                <a:spcPts val="800"/>
              </a:spcAft>
            </a:pPr>
            <a:r>
              <a:rPr lang="pt-PT" sz="1800" b="1" dirty="0" err="1">
                <a:effectLst/>
                <a:latin typeface="Calibri" panose="020F0502020204030204" pitchFamily="34" charset="0"/>
                <a:ea typeface="Calibri" panose="020F0502020204030204" pitchFamily="34" charset="0"/>
                <a:cs typeface="Calibri" panose="020F0502020204030204" pitchFamily="34" charset="0"/>
              </a:rPr>
              <a:t>Code</a:t>
            </a:r>
            <a:r>
              <a:rPr lang="pt-PT" sz="1800" b="1" dirty="0">
                <a:effectLst/>
                <a:latin typeface="Calibri" panose="020F0502020204030204" pitchFamily="34" charset="0"/>
                <a:ea typeface="Calibri" panose="020F0502020204030204" pitchFamily="34" charset="0"/>
                <a:cs typeface="Calibri" panose="020F0502020204030204" pitchFamily="34" charset="0"/>
              </a:rPr>
              <a:t> </a:t>
            </a:r>
            <a:r>
              <a:rPr lang="pt-PT" sz="1800" b="1" dirty="0" err="1">
                <a:effectLst/>
                <a:latin typeface="Calibri" panose="020F0502020204030204" pitchFamily="34" charset="0"/>
                <a:ea typeface="Calibri" panose="020F0502020204030204" pitchFamily="34" charset="0"/>
                <a:cs typeface="Calibri" panose="020F0502020204030204" pitchFamily="34" charset="0"/>
              </a:rPr>
              <a:t>View</a:t>
            </a:r>
            <a:r>
              <a:rPr lang="pt-PT" sz="1800" b="1" dirty="0">
                <a:effectLst/>
                <a:latin typeface="Calibri" panose="020F0502020204030204" pitchFamily="34" charset="0"/>
                <a:ea typeface="Calibri" panose="020F0502020204030204" pitchFamily="34"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err="1">
                <a:solidFill>
                  <a:srgbClr val="5E6D03"/>
                </a:solidFill>
                <a:effectLst/>
                <a:latin typeface="Calibri" panose="020F0502020204030204" pitchFamily="34" charset="0"/>
                <a:ea typeface="Times New Roman" panose="02020603050405020304" pitchFamily="18" charset="0"/>
                <a:cs typeface="Calibri" panose="020F0502020204030204" pitchFamily="34" charset="0"/>
              </a:rPr>
              <a:t>include</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&lt;</a:t>
            </a:r>
            <a:r>
              <a:rPr lang="pt-PT" sz="1800" b="1" dirty="0" err="1">
                <a:solidFill>
                  <a:srgbClr val="D35400"/>
                </a:solidFill>
                <a:effectLst/>
                <a:latin typeface="Calibri" panose="020F0502020204030204" pitchFamily="34" charset="0"/>
                <a:ea typeface="Times New Roman" panose="02020603050405020304" pitchFamily="18" charset="0"/>
                <a:cs typeface="Calibri" panose="020F0502020204030204" pitchFamily="34" charset="0"/>
              </a:rPr>
              <a:t>Servo</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a:solidFill>
                  <a:srgbClr val="5E6D03"/>
                </a:solidFill>
                <a:effectLst/>
                <a:latin typeface="Calibri" panose="020F0502020204030204" pitchFamily="34" charset="0"/>
                <a:ea typeface="Times New Roman" panose="02020603050405020304" pitchFamily="18" charset="0"/>
                <a:cs typeface="Calibri" panose="020F0502020204030204" pitchFamily="34" charset="0"/>
              </a:rPr>
              <a:t>define</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Rain_Sensor_pin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A0</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a:solidFill>
                  <a:srgbClr val="5E6D03"/>
                </a:solidFill>
                <a:effectLst/>
                <a:latin typeface="Calibri" panose="020F0502020204030204" pitchFamily="34" charset="0"/>
                <a:ea typeface="Times New Roman" panose="02020603050405020304" pitchFamily="18" charset="0"/>
                <a:cs typeface="Calibri" panose="020F0502020204030204" pitchFamily="34" charset="0"/>
              </a:rPr>
              <a:t>define</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Servo_Motor_pin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9</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b="1" dirty="0">
                <a:solidFill>
                  <a:srgbClr val="D35400"/>
                </a:solidFill>
                <a:effectLst/>
                <a:latin typeface="Calibri" panose="020F0502020204030204" pitchFamily="34" charset="0"/>
                <a:ea typeface="Times New Roman" panose="02020603050405020304" pitchFamily="18" charset="0"/>
                <a:cs typeface="Calibri" panose="020F0502020204030204" pitchFamily="34" charset="0"/>
              </a:rPr>
              <a:t>Servo</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servo_motor</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err="1">
                <a:solidFill>
                  <a:srgbClr val="00979C"/>
                </a:solidFill>
                <a:effectLst/>
                <a:latin typeface="Calibri" panose="020F0502020204030204" pitchFamily="34" charset="0"/>
                <a:ea typeface="Times New Roman" panose="02020603050405020304" pitchFamily="18" charset="0"/>
                <a:cs typeface="Calibri" panose="020F0502020204030204" pitchFamily="34" charset="0"/>
              </a:rPr>
              <a:t>int</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angle</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0;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err="1">
                <a:solidFill>
                  <a:srgbClr val="00979C"/>
                </a:solidFill>
                <a:effectLst/>
                <a:latin typeface="Calibri" panose="020F0502020204030204" pitchFamily="34" charset="0"/>
                <a:ea typeface="Times New Roman" panose="02020603050405020304" pitchFamily="18" charset="0"/>
                <a:cs typeface="Calibri" panose="020F0502020204030204" pitchFamily="34" charset="0"/>
              </a:rPr>
              <a:t>int</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prev_rain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err="1">
                <a:solidFill>
                  <a:srgbClr val="00979C"/>
                </a:solidFill>
                <a:effectLst/>
                <a:latin typeface="Calibri" panose="020F0502020204030204" pitchFamily="34" charset="0"/>
                <a:ea typeface="Times New Roman" panose="02020603050405020304" pitchFamily="18" charset="0"/>
                <a:cs typeface="Calibri" panose="020F0502020204030204" pitchFamily="34" charset="0"/>
              </a:rPr>
              <a:t>int</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07" name="Google Shape;207;p7">
            <a:extLst>
              <a:ext uri="{FF2B5EF4-FFF2-40B4-BE49-F238E27FC236}">
                <a16:creationId xmlns:a16="http://schemas.microsoft.com/office/drawing/2014/main" id="{C034E587-6F25-28CA-6B41-E83783775C1B}"/>
              </a:ext>
            </a:extLst>
          </p:cNvPr>
          <p:cNvCxnSpPr/>
          <p:nvPr/>
        </p:nvCxnSpPr>
        <p:spPr>
          <a:xfrm rot="10800000">
            <a:off x="-7945915" y="2851085"/>
            <a:ext cx="15156557" cy="0"/>
          </a:xfrm>
          <a:prstGeom prst="straightConnector1">
            <a:avLst/>
          </a:prstGeom>
          <a:noFill/>
          <a:ln w="76200" cap="flat" cmpd="sng">
            <a:solidFill>
              <a:srgbClr val="39999F"/>
            </a:solidFill>
            <a:prstDash val="solid"/>
            <a:round/>
            <a:headEnd type="none" w="sm" len="sm"/>
            <a:tailEnd type="none" w="sm" len="sm"/>
          </a:ln>
        </p:spPr>
      </p:cxnSp>
      <p:sp>
        <p:nvSpPr>
          <p:cNvPr id="208" name="Google Shape;208;p7">
            <a:extLst>
              <a:ext uri="{FF2B5EF4-FFF2-40B4-BE49-F238E27FC236}">
                <a16:creationId xmlns:a16="http://schemas.microsoft.com/office/drawing/2014/main" id="{BFC772E2-0BD3-23F0-1854-0231A6C53FEC}"/>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209" name="Google Shape;209;p7">
            <a:extLst>
              <a:ext uri="{FF2B5EF4-FFF2-40B4-BE49-F238E27FC236}">
                <a16:creationId xmlns:a16="http://schemas.microsoft.com/office/drawing/2014/main" id="{BEF2A862-BFBC-BEC6-8156-383B9902966F}"/>
              </a:ext>
            </a:extLst>
          </p:cNvPr>
          <p:cNvPicPr preferRelativeResize="0"/>
          <p:nvPr/>
        </p:nvPicPr>
        <p:blipFill rotWithShape="1">
          <a:blip r:embed="rId4">
            <a:alphaModFix/>
          </a:blip>
          <a:srcRect/>
          <a:stretch/>
        </p:blipFill>
        <p:spPr>
          <a:xfrm>
            <a:off x="16078200" y="-71701"/>
            <a:ext cx="2429920" cy="2429920"/>
          </a:xfrm>
          <a:prstGeom prst="rect">
            <a:avLst/>
          </a:prstGeom>
          <a:noFill/>
          <a:ln>
            <a:noFill/>
          </a:ln>
        </p:spPr>
      </p:pic>
      <p:sp>
        <p:nvSpPr>
          <p:cNvPr id="2" name="Rectangle 2">
            <a:extLst>
              <a:ext uri="{FF2B5EF4-FFF2-40B4-BE49-F238E27FC236}">
                <a16:creationId xmlns:a16="http://schemas.microsoft.com/office/drawing/2014/main" id="{1F52F8C3-321E-F1BF-5DDC-DC97869905A6}"/>
              </a:ext>
            </a:extLst>
          </p:cNvPr>
          <p:cNvSpPr>
            <a:spLocks noChangeArrowheads="1"/>
          </p:cNvSpPr>
          <p:nvPr/>
        </p:nvSpPr>
        <p:spPr bwMode="auto">
          <a:xfrm>
            <a:off x="11682498" y="4126279"/>
            <a:ext cx="223569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tr-TR"/>
          </a:p>
        </p:txBody>
      </p:sp>
      <p:sp>
        <p:nvSpPr>
          <p:cNvPr id="4" name="Google Shape;205;p7">
            <a:extLst>
              <a:ext uri="{FF2B5EF4-FFF2-40B4-BE49-F238E27FC236}">
                <a16:creationId xmlns:a16="http://schemas.microsoft.com/office/drawing/2014/main" id="{A6ED1ACB-B55C-4C23-D94D-6A2B9834B244}"/>
              </a:ext>
            </a:extLst>
          </p:cNvPr>
          <p:cNvSpPr txBox="1"/>
          <p:nvPr/>
        </p:nvSpPr>
        <p:spPr>
          <a:xfrm>
            <a:off x="7102956" y="3066634"/>
            <a:ext cx="4082088" cy="6280694"/>
          </a:xfrm>
          <a:prstGeom prst="rect">
            <a:avLst/>
          </a:prstGeom>
          <a:noFill/>
          <a:ln>
            <a:noFill/>
          </a:ln>
        </p:spPr>
        <p:txBody>
          <a:bodyPr spcFirstLastPara="1" wrap="square" lIns="0" tIns="0" rIns="0" bIns="0" anchor="t" anchorCtr="0">
            <a:spAutoFit/>
          </a:bodyPr>
          <a:lstStyle/>
          <a:p>
            <a:pPr algn="just">
              <a:lnSpc>
                <a:spcPct val="107000"/>
              </a:lnSpc>
              <a:spcAft>
                <a:spcPts val="800"/>
              </a:spcAft>
            </a:pPr>
            <a:r>
              <a:rPr lang="pt-PT" sz="1800" dirty="0" err="1">
                <a:solidFill>
                  <a:srgbClr val="00979C"/>
                </a:solidFill>
                <a:effectLst/>
                <a:latin typeface="Calibri" panose="020F0502020204030204" pitchFamily="34" charset="0"/>
                <a:ea typeface="Times New Roman" panose="02020603050405020304" pitchFamily="18" charset="0"/>
                <a:cs typeface="Calibri" panose="020F0502020204030204" pitchFamily="34" charset="0"/>
              </a:rPr>
              <a:t>void</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5E6D03"/>
                </a:solidFill>
                <a:effectLst/>
                <a:latin typeface="Calibri" panose="020F0502020204030204" pitchFamily="34" charset="0"/>
                <a:ea typeface="Times New Roman" panose="02020603050405020304" pitchFamily="18" charset="0"/>
                <a:cs typeface="Calibri" panose="020F0502020204030204" pitchFamily="34" charset="0"/>
              </a:rPr>
              <a:t>setup</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b="1" dirty="0" err="1">
                <a:solidFill>
                  <a:srgbClr val="D35400"/>
                </a:solidFill>
                <a:effectLst/>
                <a:latin typeface="Calibri" panose="020F0502020204030204" pitchFamily="34" charset="0"/>
                <a:ea typeface="Times New Roman" panose="02020603050405020304" pitchFamily="18" charset="0"/>
                <a:cs typeface="Calibri" panose="020F0502020204030204" pitchFamily="34" charset="0"/>
              </a:rPr>
              <a:t>Serial</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err="1">
                <a:solidFill>
                  <a:srgbClr val="D35400"/>
                </a:solidFill>
                <a:effectLst/>
                <a:latin typeface="Calibri" panose="020F0502020204030204" pitchFamily="34" charset="0"/>
                <a:ea typeface="Times New Roman" panose="02020603050405020304" pitchFamily="18" charset="0"/>
                <a:cs typeface="Calibri" panose="020F0502020204030204" pitchFamily="34" charset="0"/>
              </a:rPr>
              <a:t>begin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(9600);</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D35400"/>
                </a:solidFill>
                <a:effectLst/>
                <a:latin typeface="Calibri" panose="020F0502020204030204" pitchFamily="34" charset="0"/>
                <a:ea typeface="Times New Roman" panose="02020603050405020304" pitchFamily="18" charset="0"/>
                <a:cs typeface="Calibri" panose="020F0502020204030204" pitchFamily="34" charset="0"/>
              </a:rPr>
              <a:t>pinMode</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Rain_Sensor_pin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a:solidFill>
                  <a:srgbClr val="00979C"/>
                </a:solidFill>
                <a:effectLst/>
                <a:latin typeface="Calibri" panose="020F0502020204030204" pitchFamily="34" charset="0"/>
                <a:ea typeface="Times New Roman" panose="02020603050405020304" pitchFamily="18" charset="0"/>
                <a:cs typeface="Calibri" panose="020F0502020204030204" pitchFamily="34" charset="0"/>
              </a:rPr>
              <a:t>INPUT</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servo_motor.</a:t>
            </a:r>
            <a:r>
              <a:rPr lang="pt-PT" sz="1800" dirty="0" err="1">
                <a:solidFill>
                  <a:srgbClr val="D35400"/>
                </a:solidFill>
                <a:effectLst/>
                <a:latin typeface="Calibri" panose="020F0502020204030204" pitchFamily="34" charset="0"/>
                <a:ea typeface="Times New Roman" panose="02020603050405020304" pitchFamily="18" charset="0"/>
                <a:cs typeface="Calibri" panose="020F0502020204030204" pitchFamily="34" charset="0"/>
              </a:rPr>
              <a:t>attach</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Servo_Motor_pin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servo_motor.</a:t>
            </a:r>
            <a:r>
              <a:rPr lang="pt-PT" sz="1800" dirty="0" err="1">
                <a:solidFill>
                  <a:srgbClr val="D35400"/>
                </a:solidFill>
                <a:effectLst/>
                <a:latin typeface="Calibri" panose="020F0502020204030204" pitchFamily="34" charset="0"/>
                <a:ea typeface="Times New Roman" panose="02020603050405020304" pitchFamily="18" charset="0"/>
                <a:cs typeface="Calibri" panose="020F0502020204030204" pitchFamily="34" charset="0"/>
              </a:rPr>
              <a:t>write</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angle</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a:t>
            </a:r>
            <a:r>
              <a:rPr lang="pt-PT" sz="1800" dirty="0" err="1">
                <a:solidFill>
                  <a:srgbClr val="D35400"/>
                </a:solidFill>
                <a:effectLst/>
                <a:latin typeface="Calibri" panose="020F0502020204030204" pitchFamily="34" charset="0"/>
                <a:ea typeface="Times New Roman" panose="02020603050405020304" pitchFamily="18" charset="0"/>
                <a:cs typeface="Calibri" panose="020F0502020204030204" pitchFamily="34" charset="0"/>
              </a:rPr>
              <a:t>digitalRead</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Rain_Sensor_pin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p>
          <a:p>
            <a:pPr algn="just">
              <a:lnSpc>
                <a:spcPct val="107000"/>
              </a:lnSpc>
              <a:spcAft>
                <a:spcPts val="800"/>
              </a:spcAft>
            </a:pPr>
            <a:r>
              <a:rPr lang="pt-PT" sz="1800" dirty="0" err="1">
                <a:solidFill>
                  <a:srgbClr val="00979C"/>
                </a:solidFill>
                <a:effectLst/>
                <a:latin typeface="Calibri" panose="020F0502020204030204" pitchFamily="34" charset="0"/>
                <a:ea typeface="Times New Roman" panose="02020603050405020304" pitchFamily="18" charset="0"/>
                <a:cs typeface="Calibri" panose="020F0502020204030204" pitchFamily="34" charset="0"/>
              </a:rPr>
              <a:t>void</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5E6D03"/>
                </a:solidFill>
                <a:effectLst/>
                <a:latin typeface="Calibri" panose="020F0502020204030204" pitchFamily="34" charset="0"/>
                <a:ea typeface="Times New Roman" panose="02020603050405020304" pitchFamily="18" charset="0"/>
                <a:cs typeface="Calibri" panose="020F0502020204030204" pitchFamily="34" charset="0"/>
              </a:rPr>
              <a:t>loop</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prev_rain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a:t>
            </a:r>
            <a:r>
              <a:rPr lang="pt-PT" sz="1800" dirty="0" err="1">
                <a:solidFill>
                  <a:srgbClr val="D35400"/>
                </a:solidFill>
                <a:effectLst/>
                <a:latin typeface="Calibri" panose="020F0502020204030204" pitchFamily="34" charset="0"/>
                <a:ea typeface="Times New Roman" panose="02020603050405020304" pitchFamily="18" charset="0"/>
                <a:cs typeface="Calibri" panose="020F0502020204030204" pitchFamily="34" charset="0"/>
              </a:rPr>
              <a:t>digitalRead</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Rain_Sensor_pin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5E6D03"/>
                </a:solidFill>
                <a:effectLst/>
                <a:latin typeface="Calibri" panose="020F0502020204030204" pitchFamily="34" charset="0"/>
                <a:ea typeface="Times New Roman" panose="02020603050405020304" pitchFamily="18" charset="0"/>
                <a:cs typeface="Calibri" panose="020F0502020204030204" pitchFamily="34" charset="0"/>
              </a:rPr>
              <a:t>if</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a:t>
            </a:r>
            <a:r>
              <a:rPr lang="pt-PT" sz="1800" dirty="0">
                <a:solidFill>
                  <a:srgbClr val="00979C"/>
                </a:solidFill>
                <a:effectLst/>
                <a:latin typeface="Calibri" panose="020F0502020204030204" pitchFamily="34" charset="0"/>
                <a:ea typeface="Times New Roman" panose="02020603050405020304" pitchFamily="18" charset="0"/>
                <a:cs typeface="Calibri" panose="020F0502020204030204" pitchFamily="34" charset="0"/>
              </a:rPr>
              <a:t>LOW</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&amp;&amp;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prev_rain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a:t>
            </a:r>
            <a:r>
              <a:rPr lang="pt-PT" sz="1800" dirty="0">
                <a:solidFill>
                  <a:srgbClr val="00979C"/>
                </a:solidFill>
                <a:effectLst/>
                <a:latin typeface="Calibri" panose="020F0502020204030204" pitchFamily="34" charset="0"/>
                <a:ea typeface="Times New Roman" panose="02020603050405020304" pitchFamily="18" charset="0"/>
                <a:cs typeface="Calibri" panose="020F0502020204030204" pitchFamily="34" charset="0"/>
              </a:rPr>
              <a:t>HIGH</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b="1" dirty="0" err="1">
                <a:solidFill>
                  <a:srgbClr val="D35400"/>
                </a:solidFill>
                <a:effectLst/>
                <a:latin typeface="Calibri" panose="020F0502020204030204" pitchFamily="34" charset="0"/>
                <a:ea typeface="Times New Roman" panose="02020603050405020304" pitchFamily="18" charset="0"/>
                <a:cs typeface="Calibri" panose="020F0502020204030204" pitchFamily="34" charset="0"/>
              </a:rPr>
              <a:t>Serial</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err="1">
                <a:solidFill>
                  <a:srgbClr val="D35400"/>
                </a:solidFill>
                <a:effectLst/>
                <a:latin typeface="Calibri" panose="020F0502020204030204" pitchFamily="34" charset="0"/>
                <a:ea typeface="Times New Roman" panose="02020603050405020304" pitchFamily="18" charset="0"/>
                <a:cs typeface="Calibri" panose="020F0502020204030204" pitchFamily="34" charset="0"/>
              </a:rPr>
              <a:t>println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err="1">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Rain</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detected</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The</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 motor </a:t>
            </a:r>
            <a:r>
              <a:rPr lang="pt-PT" sz="1800" dirty="0" err="1">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returns</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the</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clothesline</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 to </a:t>
            </a:r>
            <a:r>
              <a:rPr lang="pt-PT" sz="1800" dirty="0" err="1">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the</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 safe </a:t>
            </a:r>
            <a:r>
              <a:rPr lang="pt-PT" sz="1800" dirty="0" err="1">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area</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servo_motor.</a:t>
            </a:r>
            <a:r>
              <a:rPr lang="pt-PT" sz="1800" dirty="0" err="1">
                <a:solidFill>
                  <a:srgbClr val="D35400"/>
                </a:solidFill>
                <a:effectLst/>
                <a:latin typeface="Calibri" panose="020F0502020204030204" pitchFamily="34" charset="0"/>
                <a:ea typeface="Times New Roman" panose="02020603050405020304" pitchFamily="18" charset="0"/>
                <a:cs typeface="Calibri" panose="020F0502020204030204" pitchFamily="34" charset="0"/>
              </a:rPr>
              <a:t>write</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(90);</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Google Shape;205;p7">
            <a:extLst>
              <a:ext uri="{FF2B5EF4-FFF2-40B4-BE49-F238E27FC236}">
                <a16:creationId xmlns:a16="http://schemas.microsoft.com/office/drawing/2014/main" id="{8DF5BB51-EA7D-EDC3-8670-989F1779F79B}"/>
              </a:ext>
            </a:extLst>
          </p:cNvPr>
          <p:cNvSpPr txBox="1"/>
          <p:nvPr/>
        </p:nvSpPr>
        <p:spPr>
          <a:xfrm>
            <a:off x="13211072" y="3015358"/>
            <a:ext cx="4082088" cy="2986459"/>
          </a:xfrm>
          <a:prstGeom prst="rect">
            <a:avLst/>
          </a:prstGeom>
          <a:noFill/>
          <a:ln>
            <a:noFill/>
          </a:ln>
        </p:spPr>
        <p:txBody>
          <a:bodyPr spcFirstLastPara="1" wrap="square" lIns="0" tIns="0" rIns="0" bIns="0" anchor="t" anchorCtr="0">
            <a:spAutoFit/>
          </a:bodyPr>
          <a:lstStyle/>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5E6D03"/>
                </a:solidFill>
                <a:effectLst/>
                <a:latin typeface="Calibri" panose="020F0502020204030204" pitchFamily="34" charset="0"/>
                <a:ea typeface="Times New Roman" panose="02020603050405020304" pitchFamily="18" charset="0"/>
                <a:cs typeface="Calibri" panose="020F0502020204030204" pitchFamily="34" charset="0"/>
              </a:rPr>
              <a:t>else</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5E6D03"/>
                </a:solidFill>
                <a:effectLst/>
                <a:latin typeface="Calibri" panose="020F0502020204030204" pitchFamily="34" charset="0"/>
                <a:ea typeface="Times New Roman" panose="02020603050405020304" pitchFamily="18" charset="0"/>
                <a:cs typeface="Calibri" panose="020F0502020204030204" pitchFamily="34" charset="0"/>
              </a:rPr>
              <a:t>if</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a:t>
            </a:r>
            <a:r>
              <a:rPr lang="pt-PT" sz="1800" dirty="0">
                <a:solidFill>
                  <a:srgbClr val="00979C"/>
                </a:solidFill>
                <a:effectLst/>
                <a:latin typeface="Calibri" panose="020F0502020204030204" pitchFamily="34" charset="0"/>
                <a:ea typeface="Times New Roman" panose="02020603050405020304" pitchFamily="18" charset="0"/>
                <a:cs typeface="Calibri" panose="020F0502020204030204" pitchFamily="34" charset="0"/>
              </a:rPr>
              <a:t>HIGH</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&amp;&amp;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prev_rain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 </a:t>
            </a:r>
            <a:r>
              <a:rPr lang="pt-PT" sz="1800" dirty="0">
                <a:solidFill>
                  <a:srgbClr val="00979C"/>
                </a:solidFill>
                <a:effectLst/>
                <a:latin typeface="Calibri" panose="020F0502020204030204" pitchFamily="34" charset="0"/>
                <a:ea typeface="Times New Roman" panose="02020603050405020304" pitchFamily="18" charset="0"/>
                <a:cs typeface="Calibri" panose="020F0502020204030204" pitchFamily="34" charset="0"/>
              </a:rPr>
              <a:t>LOW</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b="1" dirty="0" err="1">
                <a:solidFill>
                  <a:srgbClr val="D35400"/>
                </a:solidFill>
                <a:effectLst/>
                <a:latin typeface="Calibri" panose="020F0502020204030204" pitchFamily="34" charset="0"/>
                <a:ea typeface="Times New Roman" panose="02020603050405020304" pitchFamily="18" charset="0"/>
                <a:cs typeface="Calibri" panose="020F0502020204030204" pitchFamily="34" charset="0"/>
              </a:rPr>
              <a:t>Serial</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err="1">
                <a:solidFill>
                  <a:srgbClr val="D35400"/>
                </a:solidFill>
                <a:effectLst/>
                <a:latin typeface="Calibri" panose="020F0502020204030204" pitchFamily="34" charset="0"/>
                <a:ea typeface="Times New Roman" panose="02020603050405020304" pitchFamily="18" charset="0"/>
                <a:cs typeface="Calibri" panose="020F0502020204030204" pitchFamily="34" charset="0"/>
              </a:rPr>
              <a:t>println</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err="1">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Rain</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stopped</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a:effectLst/>
                <a:latin typeface="Calibri" panose="020F0502020204030204" pitchFamily="34" charset="0"/>
                <a:ea typeface="Calibri" panose="020F0502020204030204" pitchFamily="34" charset="0"/>
                <a:cs typeface="Calibri" panose="020F0502020204030204" pitchFamily="34" charset="0"/>
              </a:rPr>
              <a:t> </a:t>
            </a:r>
            <a:r>
              <a:rPr lang="pt-PT" sz="1800" dirty="0" err="1">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The</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 motor </a:t>
            </a:r>
            <a:r>
              <a:rPr lang="pt-PT" sz="1800" dirty="0" err="1">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returns</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the</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clothesline</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 to </a:t>
            </a:r>
            <a:r>
              <a:rPr lang="pt-PT" sz="1800" dirty="0" err="1">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its</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 original </a:t>
            </a:r>
            <a:r>
              <a:rPr lang="pt-PT" sz="1800" dirty="0" err="1">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position</a:t>
            </a:r>
            <a:r>
              <a:rPr lang="pt-PT" sz="1800" dirty="0">
                <a:solidFill>
                  <a:srgbClr val="005C5F"/>
                </a:solidFill>
                <a:effectLst/>
                <a:latin typeface="Calibri" panose="020F0502020204030204" pitchFamily="34" charset="0"/>
                <a:ea typeface="Times New Roman" panose="02020603050405020304" pitchFamily="18" charset="0"/>
                <a:cs typeface="Calibri" panose="020F0502020204030204" pitchFamily="34" charset="0"/>
              </a:rPr>
              <a:t>."</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servo_motor.</a:t>
            </a:r>
            <a:r>
              <a:rPr lang="pt-PT" sz="1800" dirty="0" err="1">
                <a:solidFill>
                  <a:srgbClr val="D35400"/>
                </a:solidFill>
                <a:effectLst/>
                <a:latin typeface="Calibri" panose="020F0502020204030204" pitchFamily="34" charset="0"/>
                <a:ea typeface="Times New Roman" panose="02020603050405020304" pitchFamily="18" charset="0"/>
                <a:cs typeface="Calibri" panose="020F0502020204030204" pitchFamily="34" charset="0"/>
              </a:rPr>
              <a:t>write</a:t>
            </a: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t-PT"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507874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200"/>
        <p:cNvGrpSpPr/>
        <p:nvPr/>
      </p:nvGrpSpPr>
      <p:grpSpPr>
        <a:xfrm>
          <a:off x="0" y="0"/>
          <a:ext cx="0" cy="0"/>
          <a:chOff x="0" y="0"/>
          <a:chExt cx="0" cy="0"/>
        </a:xfrm>
      </p:grpSpPr>
      <p:grpSp>
        <p:nvGrpSpPr>
          <p:cNvPr id="201" name="Google Shape;201;p7"/>
          <p:cNvGrpSpPr/>
          <p:nvPr/>
        </p:nvGrpSpPr>
        <p:grpSpPr>
          <a:xfrm>
            <a:off x="-690092" y="2372147"/>
            <a:ext cx="20370072" cy="6018193"/>
            <a:chOff x="0" y="0"/>
            <a:chExt cx="5364957" cy="1585039"/>
          </a:xfrm>
        </p:grpSpPr>
        <p:sp>
          <p:nvSpPr>
            <p:cNvPr id="202" name="Google Shape;202;p7"/>
            <p:cNvSpPr/>
            <p:nvPr/>
          </p:nvSpPr>
          <p:spPr>
            <a:xfrm>
              <a:off x="0" y="0"/>
              <a:ext cx="5364957" cy="1585039"/>
            </a:xfrm>
            <a:custGeom>
              <a:avLst/>
              <a:gdLst/>
              <a:ahLst/>
              <a:cxnLst/>
              <a:rect l="l" t="t" r="r" b="b"/>
              <a:pathLst>
                <a:path w="5364957" h="1585039" extrusionOk="0">
                  <a:moveTo>
                    <a:pt x="0" y="0"/>
                  </a:moveTo>
                  <a:lnTo>
                    <a:pt x="5364957" y="0"/>
                  </a:lnTo>
                  <a:lnTo>
                    <a:pt x="5364957" y="1585039"/>
                  </a:lnTo>
                  <a:lnTo>
                    <a:pt x="0" y="1585039"/>
                  </a:lnTo>
                  <a:close/>
                </a:path>
              </a:pathLst>
            </a:custGeom>
            <a:solidFill>
              <a:srgbClr val="FFFFFF"/>
            </a:solidFill>
            <a:ln w="114300" cap="sq" cmpd="sng">
              <a:solidFill>
                <a:srgbClr val="39999F"/>
              </a:solidFill>
              <a:prstDash val="solid"/>
              <a:miter lim="8000"/>
              <a:headEnd type="none" w="sm" len="sm"/>
              <a:tailEnd type="none" w="sm" len="sm"/>
            </a:ln>
          </p:spPr>
          <p:txBody>
            <a:bodyPr/>
            <a:lstStyle/>
            <a:p>
              <a:endParaRPr lang="tr-TR"/>
            </a:p>
          </p:txBody>
        </p:sp>
        <p:sp>
          <p:nvSpPr>
            <p:cNvPr id="203" name="Google Shape;203;p7"/>
            <p:cNvSpPr txBox="1"/>
            <p:nvPr/>
          </p:nvSpPr>
          <p:spPr>
            <a:xfrm>
              <a:off x="0" y="28575"/>
              <a:ext cx="5364957" cy="1556464"/>
            </a:xfrm>
            <a:prstGeom prst="rect">
              <a:avLst/>
            </a:prstGeom>
            <a:noFill/>
            <a:ln>
              <a:noFill/>
            </a:ln>
          </p:spPr>
          <p:txBody>
            <a:bodyPr spcFirstLastPara="1" wrap="square" lIns="50800" tIns="50800" rIns="50800" bIns="50800" anchor="ctr" anchorCtr="0">
              <a:noAutofit/>
            </a:bodyPr>
            <a:lstStyle/>
            <a:p>
              <a:pPr marL="0" marR="0" lvl="0" indent="0" algn="ctr" rtl="0">
                <a:lnSpc>
                  <a:spcPct val="103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204" name="Google Shape;204;p7"/>
          <p:cNvSpPr txBox="1"/>
          <p:nvPr/>
        </p:nvSpPr>
        <p:spPr>
          <a:xfrm>
            <a:off x="1346762" y="4311948"/>
            <a:ext cx="6543672" cy="1221553"/>
          </a:xfrm>
          <a:prstGeom prst="rect">
            <a:avLst/>
          </a:prstGeom>
          <a:noFill/>
          <a:ln>
            <a:noFill/>
          </a:ln>
        </p:spPr>
        <p:txBody>
          <a:bodyPr spcFirstLastPara="1" wrap="square" lIns="0" tIns="0" rIns="0" bIns="0" anchor="t" anchorCtr="0">
            <a:spAutoFit/>
          </a:bodyPr>
          <a:lstStyle/>
          <a:p>
            <a:pPr marL="0" marR="0" lvl="0" indent="0" algn="r" rtl="0">
              <a:lnSpc>
                <a:spcPct val="147020"/>
              </a:lnSpc>
              <a:spcBef>
                <a:spcPts val="0"/>
              </a:spcBef>
              <a:spcAft>
                <a:spcPts val="0"/>
              </a:spcAft>
              <a:buNone/>
            </a:pPr>
            <a:r>
              <a:rPr lang="en-US" sz="5400" dirty="0">
                <a:solidFill>
                  <a:srgbClr val="0F2D2E"/>
                </a:solidFill>
                <a:latin typeface="Century Gothic"/>
                <a:ea typeface="Century Gothic"/>
                <a:cs typeface="Century Gothic"/>
                <a:sym typeface="Century Gothic"/>
              </a:rPr>
              <a:t>Assessment</a:t>
            </a:r>
          </a:p>
        </p:txBody>
      </p:sp>
      <p:sp>
        <p:nvSpPr>
          <p:cNvPr id="205" name="Google Shape;205;p7"/>
          <p:cNvSpPr txBox="1"/>
          <p:nvPr/>
        </p:nvSpPr>
        <p:spPr>
          <a:xfrm>
            <a:off x="9144000" y="2885583"/>
            <a:ext cx="9364120" cy="5457776"/>
          </a:xfrm>
          <a:prstGeom prst="rect">
            <a:avLst/>
          </a:prstGeom>
          <a:noFill/>
          <a:ln>
            <a:noFill/>
          </a:ln>
        </p:spPr>
        <p:txBody>
          <a:bodyPr spcFirstLastPara="1" wrap="square" lIns="0" tIns="0" rIns="0" bIns="0" anchor="t" anchorCtr="0">
            <a:spAutoFit/>
          </a:bodyPr>
          <a:lstStyle/>
          <a:p>
            <a:pPr algn="just">
              <a:lnSpc>
                <a:spcPct val="150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1. You know that electric current is the result of the movement of charges moving through a conductor. What is the unit of electric current?</a:t>
            </a:r>
            <a:endParaRPr lang="tr-TR" sz="1800" b="1"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 Volt (V)</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B) Ohm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Ω</a:t>
            </a:r>
            <a:r>
              <a:rPr lang="en-GB" sz="1800" dirty="0">
                <a:effectLst/>
                <a:latin typeface="Calibri" panose="020F0502020204030204" pitchFamily="34" charset="0"/>
                <a:ea typeface="Calibri" panose="020F0502020204030204" pitchFamily="34" charset="0"/>
                <a:cs typeface="Times New Roman" panose="02020603050405020304" pitchFamily="18"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C) Ampere (A)</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D) Watt (W)</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Correct answer: C</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2. What material is the LDR (Light Dependent Resistor) used in designing a circuit with Arduino made of and what will be its resistance value when the light intensity increases?</a:t>
            </a:r>
            <a:endParaRPr lang="tr-TR" sz="1800" b="1"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 Semiconductor material; resistance increases</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B) Conductor material; resistance increases</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C) Semiconductor material; resistance decreases</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D) Conductor material; resistance decreases</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07" name="Google Shape;207;p7"/>
          <p:cNvCxnSpPr/>
          <p:nvPr/>
        </p:nvCxnSpPr>
        <p:spPr>
          <a:xfrm rot="10800000">
            <a:off x="-7266123" y="5614472"/>
            <a:ext cx="15156557" cy="0"/>
          </a:xfrm>
          <a:prstGeom prst="straightConnector1">
            <a:avLst/>
          </a:prstGeom>
          <a:noFill/>
          <a:ln w="76200" cap="flat" cmpd="sng">
            <a:solidFill>
              <a:srgbClr val="39999F"/>
            </a:solidFill>
            <a:prstDash val="solid"/>
            <a:round/>
            <a:headEnd type="none" w="sm" len="sm"/>
            <a:tailEnd type="none" w="sm" len="sm"/>
          </a:ln>
        </p:spPr>
      </p:cxnSp>
      <p:sp>
        <p:nvSpPr>
          <p:cNvPr id="208" name="Google Shape;208;p7"/>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209" name="Google Shape;209;p7"/>
          <p:cNvPicPr preferRelativeResize="0"/>
          <p:nvPr/>
        </p:nvPicPr>
        <p:blipFill rotWithShape="1">
          <a:blip r:embed="rId4">
            <a:alphaModFix/>
          </a:blip>
          <a:srcRect/>
          <a:stretch/>
        </p:blipFill>
        <p:spPr>
          <a:xfrm>
            <a:off x="16078200" y="-71701"/>
            <a:ext cx="2429920" cy="2429920"/>
          </a:xfrm>
          <a:prstGeom prst="rect">
            <a:avLst/>
          </a:prstGeom>
          <a:noFill/>
          <a:ln>
            <a:noFill/>
          </a:ln>
        </p:spPr>
      </p:pic>
      <p:sp>
        <p:nvSpPr>
          <p:cNvPr id="2" name="Google Shape;206;p7">
            <a:extLst>
              <a:ext uri="{FF2B5EF4-FFF2-40B4-BE49-F238E27FC236}">
                <a16:creationId xmlns:a16="http://schemas.microsoft.com/office/drawing/2014/main" id="{D04A1223-2A0B-3C08-C105-3AE1CA31E597}"/>
              </a:ext>
            </a:extLst>
          </p:cNvPr>
          <p:cNvSpPr txBox="1"/>
          <p:nvPr/>
        </p:nvSpPr>
        <p:spPr>
          <a:xfrm>
            <a:off x="1346762" y="3588907"/>
            <a:ext cx="6543672" cy="1119794"/>
          </a:xfrm>
          <a:prstGeom prst="rect">
            <a:avLst/>
          </a:prstGeom>
          <a:noFill/>
          <a:ln>
            <a:noFill/>
          </a:ln>
        </p:spPr>
        <p:txBody>
          <a:bodyPr spcFirstLastPara="1" wrap="square" lIns="0" tIns="0" rIns="0" bIns="0" anchor="t" anchorCtr="0">
            <a:spAutoFit/>
          </a:bodyPr>
          <a:lstStyle/>
          <a:p>
            <a:pPr marL="0" marR="0" lvl="0" indent="0" algn="r" rtl="0">
              <a:lnSpc>
                <a:spcPct val="109992"/>
              </a:lnSpc>
              <a:spcBef>
                <a:spcPts val="0"/>
              </a:spcBef>
              <a:spcAft>
                <a:spcPts val="0"/>
              </a:spcAft>
              <a:buNone/>
            </a:pPr>
            <a:r>
              <a:rPr lang="en-US" sz="6615" dirty="0">
                <a:solidFill>
                  <a:srgbClr val="0F2D2E"/>
                </a:solidFill>
                <a:latin typeface="Century Gothic"/>
                <a:ea typeface="Century Gothic"/>
                <a:cs typeface="Century Gothic"/>
                <a:sym typeface="Century Gothic"/>
              </a:rPr>
              <a:t>Module 3.1</a:t>
            </a:r>
            <a:endParaRP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200">
          <a:extLst>
            <a:ext uri="{FF2B5EF4-FFF2-40B4-BE49-F238E27FC236}">
              <a16:creationId xmlns:a16="http://schemas.microsoft.com/office/drawing/2014/main" id="{09652598-C7CB-5262-0453-FE3ECA150AAB}"/>
            </a:ext>
          </a:extLst>
        </p:cNvPr>
        <p:cNvGrpSpPr/>
        <p:nvPr/>
      </p:nvGrpSpPr>
      <p:grpSpPr>
        <a:xfrm>
          <a:off x="0" y="0"/>
          <a:ext cx="0" cy="0"/>
          <a:chOff x="0" y="0"/>
          <a:chExt cx="0" cy="0"/>
        </a:xfrm>
      </p:grpSpPr>
      <p:grpSp>
        <p:nvGrpSpPr>
          <p:cNvPr id="201" name="Google Shape;201;p7">
            <a:extLst>
              <a:ext uri="{FF2B5EF4-FFF2-40B4-BE49-F238E27FC236}">
                <a16:creationId xmlns:a16="http://schemas.microsoft.com/office/drawing/2014/main" id="{9933DECF-D0B1-7D56-73A1-36F86AA8AB89}"/>
              </a:ext>
            </a:extLst>
          </p:cNvPr>
          <p:cNvGrpSpPr/>
          <p:nvPr/>
        </p:nvGrpSpPr>
        <p:grpSpPr>
          <a:xfrm>
            <a:off x="-690092" y="2372147"/>
            <a:ext cx="20370072" cy="6018193"/>
            <a:chOff x="0" y="0"/>
            <a:chExt cx="5364957" cy="1585039"/>
          </a:xfrm>
        </p:grpSpPr>
        <p:sp>
          <p:nvSpPr>
            <p:cNvPr id="202" name="Google Shape;202;p7">
              <a:extLst>
                <a:ext uri="{FF2B5EF4-FFF2-40B4-BE49-F238E27FC236}">
                  <a16:creationId xmlns:a16="http://schemas.microsoft.com/office/drawing/2014/main" id="{F347399C-C41C-69A0-933D-CAA03B88727C}"/>
                </a:ext>
              </a:extLst>
            </p:cNvPr>
            <p:cNvSpPr/>
            <p:nvPr/>
          </p:nvSpPr>
          <p:spPr>
            <a:xfrm>
              <a:off x="0" y="0"/>
              <a:ext cx="5364957" cy="1585039"/>
            </a:xfrm>
            <a:custGeom>
              <a:avLst/>
              <a:gdLst/>
              <a:ahLst/>
              <a:cxnLst/>
              <a:rect l="l" t="t" r="r" b="b"/>
              <a:pathLst>
                <a:path w="5364957" h="1585039" extrusionOk="0">
                  <a:moveTo>
                    <a:pt x="0" y="0"/>
                  </a:moveTo>
                  <a:lnTo>
                    <a:pt x="5364957" y="0"/>
                  </a:lnTo>
                  <a:lnTo>
                    <a:pt x="5364957" y="1585039"/>
                  </a:lnTo>
                  <a:lnTo>
                    <a:pt x="0" y="1585039"/>
                  </a:lnTo>
                  <a:close/>
                </a:path>
              </a:pathLst>
            </a:custGeom>
            <a:solidFill>
              <a:srgbClr val="FFFFFF"/>
            </a:solidFill>
            <a:ln w="114300" cap="sq" cmpd="sng">
              <a:solidFill>
                <a:srgbClr val="39999F"/>
              </a:solidFill>
              <a:prstDash val="solid"/>
              <a:miter lim="8000"/>
              <a:headEnd type="none" w="sm" len="sm"/>
              <a:tailEnd type="none" w="sm" len="sm"/>
            </a:ln>
          </p:spPr>
          <p:txBody>
            <a:bodyPr/>
            <a:lstStyle/>
            <a:p>
              <a:endParaRPr lang="tr-TR"/>
            </a:p>
          </p:txBody>
        </p:sp>
        <p:sp>
          <p:nvSpPr>
            <p:cNvPr id="203" name="Google Shape;203;p7">
              <a:extLst>
                <a:ext uri="{FF2B5EF4-FFF2-40B4-BE49-F238E27FC236}">
                  <a16:creationId xmlns:a16="http://schemas.microsoft.com/office/drawing/2014/main" id="{BB6EC9E1-8FCA-37DC-68D6-69E275DCA27A}"/>
                </a:ext>
              </a:extLst>
            </p:cNvPr>
            <p:cNvSpPr txBox="1"/>
            <p:nvPr/>
          </p:nvSpPr>
          <p:spPr>
            <a:xfrm>
              <a:off x="0" y="28575"/>
              <a:ext cx="5364957" cy="1556464"/>
            </a:xfrm>
            <a:prstGeom prst="rect">
              <a:avLst/>
            </a:prstGeom>
            <a:noFill/>
            <a:ln>
              <a:noFill/>
            </a:ln>
          </p:spPr>
          <p:txBody>
            <a:bodyPr spcFirstLastPara="1" wrap="square" lIns="50800" tIns="50800" rIns="50800" bIns="50800" anchor="ctr" anchorCtr="0">
              <a:noAutofit/>
            </a:bodyPr>
            <a:lstStyle/>
            <a:p>
              <a:pPr marL="0" marR="0" lvl="0" indent="0" algn="ctr" rtl="0">
                <a:lnSpc>
                  <a:spcPct val="103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204" name="Google Shape;204;p7">
            <a:extLst>
              <a:ext uri="{FF2B5EF4-FFF2-40B4-BE49-F238E27FC236}">
                <a16:creationId xmlns:a16="http://schemas.microsoft.com/office/drawing/2014/main" id="{98D15E91-2B75-7025-F779-4B77A618412C}"/>
              </a:ext>
            </a:extLst>
          </p:cNvPr>
          <p:cNvSpPr txBox="1"/>
          <p:nvPr/>
        </p:nvSpPr>
        <p:spPr>
          <a:xfrm>
            <a:off x="1346762" y="4311948"/>
            <a:ext cx="6543672" cy="1221553"/>
          </a:xfrm>
          <a:prstGeom prst="rect">
            <a:avLst/>
          </a:prstGeom>
          <a:noFill/>
          <a:ln>
            <a:noFill/>
          </a:ln>
        </p:spPr>
        <p:txBody>
          <a:bodyPr spcFirstLastPara="1" wrap="square" lIns="0" tIns="0" rIns="0" bIns="0" anchor="t" anchorCtr="0">
            <a:spAutoFit/>
          </a:bodyPr>
          <a:lstStyle/>
          <a:p>
            <a:pPr marL="0" marR="0" lvl="0" indent="0" algn="r" rtl="0">
              <a:lnSpc>
                <a:spcPct val="147020"/>
              </a:lnSpc>
              <a:spcBef>
                <a:spcPts val="0"/>
              </a:spcBef>
              <a:spcAft>
                <a:spcPts val="0"/>
              </a:spcAft>
              <a:buNone/>
            </a:pPr>
            <a:r>
              <a:rPr lang="en-US" sz="5400" dirty="0">
                <a:solidFill>
                  <a:srgbClr val="0F2D2E"/>
                </a:solidFill>
                <a:latin typeface="Century Gothic"/>
                <a:ea typeface="Century Gothic"/>
                <a:cs typeface="Century Gothic"/>
                <a:sym typeface="Century Gothic"/>
              </a:rPr>
              <a:t>Assessment</a:t>
            </a:r>
          </a:p>
        </p:txBody>
      </p:sp>
      <p:sp>
        <p:nvSpPr>
          <p:cNvPr id="205" name="Google Shape;205;p7">
            <a:extLst>
              <a:ext uri="{FF2B5EF4-FFF2-40B4-BE49-F238E27FC236}">
                <a16:creationId xmlns:a16="http://schemas.microsoft.com/office/drawing/2014/main" id="{7536B5F5-8F39-E920-A213-2E2058F15EBA}"/>
              </a:ext>
            </a:extLst>
          </p:cNvPr>
          <p:cNvSpPr txBox="1"/>
          <p:nvPr/>
        </p:nvSpPr>
        <p:spPr>
          <a:xfrm>
            <a:off x="9144000" y="2885583"/>
            <a:ext cx="9364120" cy="4285917"/>
          </a:xfrm>
          <a:prstGeom prst="rect">
            <a:avLst/>
          </a:prstGeom>
          <a:noFill/>
          <a:ln>
            <a:noFill/>
          </a:ln>
        </p:spPr>
        <p:txBody>
          <a:bodyPr spcFirstLastPara="1" wrap="square" lIns="0" tIns="0" rIns="0" bIns="0" anchor="t" anchorCtr="0">
            <a:spAutoFit/>
          </a:bodyPr>
          <a:lstStyle/>
          <a:p>
            <a:pPr algn="just">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3. Which of the following sensors is used to measure the distance of an object?</a:t>
            </a:r>
            <a:endParaRPr lang="tr-TR" sz="1800" b="1"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 DHT11</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B) HC-SR04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C) LDR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D) MQ-2</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Correct answer: B</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4. Which of the following formulas expresses Ohm's Law used in electrical circuits</a:t>
            </a:r>
            <a:r>
              <a:rPr lang="en-GB" sz="1800" dirty="0">
                <a:effectLst/>
                <a:latin typeface="Calibri" panose="020F0502020204030204" pitchFamily="34" charset="0"/>
                <a:ea typeface="Calibri" panose="020F0502020204030204" pitchFamily="34" charset="0"/>
                <a:cs typeface="Times New Roman" panose="02020603050405020304" pitchFamily="18"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6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 V = I * 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6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B) V = I / 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6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C) I = V * 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6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D) R = V / I</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07" name="Google Shape;207;p7">
            <a:extLst>
              <a:ext uri="{FF2B5EF4-FFF2-40B4-BE49-F238E27FC236}">
                <a16:creationId xmlns:a16="http://schemas.microsoft.com/office/drawing/2014/main" id="{D96C7325-7D29-1687-F4C4-12F2F8825F44}"/>
              </a:ext>
            </a:extLst>
          </p:cNvPr>
          <p:cNvCxnSpPr/>
          <p:nvPr/>
        </p:nvCxnSpPr>
        <p:spPr>
          <a:xfrm rot="10800000">
            <a:off x="-7266123" y="5614472"/>
            <a:ext cx="15156557" cy="0"/>
          </a:xfrm>
          <a:prstGeom prst="straightConnector1">
            <a:avLst/>
          </a:prstGeom>
          <a:noFill/>
          <a:ln w="76200" cap="flat" cmpd="sng">
            <a:solidFill>
              <a:srgbClr val="39999F"/>
            </a:solidFill>
            <a:prstDash val="solid"/>
            <a:round/>
            <a:headEnd type="none" w="sm" len="sm"/>
            <a:tailEnd type="none" w="sm" len="sm"/>
          </a:ln>
        </p:spPr>
      </p:cxnSp>
      <p:sp>
        <p:nvSpPr>
          <p:cNvPr id="208" name="Google Shape;208;p7">
            <a:extLst>
              <a:ext uri="{FF2B5EF4-FFF2-40B4-BE49-F238E27FC236}">
                <a16:creationId xmlns:a16="http://schemas.microsoft.com/office/drawing/2014/main" id="{C80A46A6-8252-C099-49AC-535E9B80E2D8}"/>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209" name="Google Shape;209;p7">
            <a:extLst>
              <a:ext uri="{FF2B5EF4-FFF2-40B4-BE49-F238E27FC236}">
                <a16:creationId xmlns:a16="http://schemas.microsoft.com/office/drawing/2014/main" id="{2E88D1FB-78D7-5231-70DE-827E19D206B9}"/>
              </a:ext>
            </a:extLst>
          </p:cNvPr>
          <p:cNvPicPr preferRelativeResize="0"/>
          <p:nvPr/>
        </p:nvPicPr>
        <p:blipFill rotWithShape="1">
          <a:blip r:embed="rId4">
            <a:alphaModFix/>
          </a:blip>
          <a:srcRect/>
          <a:stretch/>
        </p:blipFill>
        <p:spPr>
          <a:xfrm>
            <a:off x="16078200" y="-71701"/>
            <a:ext cx="2429920" cy="2429920"/>
          </a:xfrm>
          <a:prstGeom prst="rect">
            <a:avLst/>
          </a:prstGeom>
          <a:noFill/>
          <a:ln>
            <a:noFill/>
          </a:ln>
        </p:spPr>
      </p:pic>
      <p:sp>
        <p:nvSpPr>
          <p:cNvPr id="2" name="Google Shape;206;p7">
            <a:extLst>
              <a:ext uri="{FF2B5EF4-FFF2-40B4-BE49-F238E27FC236}">
                <a16:creationId xmlns:a16="http://schemas.microsoft.com/office/drawing/2014/main" id="{518E792E-B0C4-1081-D4CB-B5FC305F874B}"/>
              </a:ext>
            </a:extLst>
          </p:cNvPr>
          <p:cNvSpPr txBox="1"/>
          <p:nvPr/>
        </p:nvSpPr>
        <p:spPr>
          <a:xfrm>
            <a:off x="1346762" y="3588907"/>
            <a:ext cx="6543672" cy="1119794"/>
          </a:xfrm>
          <a:prstGeom prst="rect">
            <a:avLst/>
          </a:prstGeom>
          <a:noFill/>
          <a:ln>
            <a:noFill/>
          </a:ln>
        </p:spPr>
        <p:txBody>
          <a:bodyPr spcFirstLastPara="1" wrap="square" lIns="0" tIns="0" rIns="0" bIns="0" anchor="t" anchorCtr="0">
            <a:spAutoFit/>
          </a:bodyPr>
          <a:lstStyle/>
          <a:p>
            <a:pPr marL="0" marR="0" lvl="0" indent="0" algn="r" rtl="0">
              <a:lnSpc>
                <a:spcPct val="109992"/>
              </a:lnSpc>
              <a:spcBef>
                <a:spcPts val="0"/>
              </a:spcBef>
              <a:spcAft>
                <a:spcPts val="0"/>
              </a:spcAft>
              <a:buNone/>
            </a:pPr>
            <a:r>
              <a:rPr lang="en-US" sz="6615" dirty="0">
                <a:solidFill>
                  <a:srgbClr val="0F2D2E"/>
                </a:solidFill>
                <a:latin typeface="Century Gothic"/>
                <a:ea typeface="Century Gothic"/>
                <a:cs typeface="Century Gothic"/>
                <a:sym typeface="Century Gothic"/>
              </a:rPr>
              <a:t>Module 3.1</a:t>
            </a:r>
            <a:endParaRPr dirty="0"/>
          </a:p>
        </p:txBody>
      </p:sp>
    </p:spTree>
    <p:extLst>
      <p:ext uri="{BB962C8B-B14F-4D97-AF65-F5344CB8AC3E}">
        <p14:creationId xmlns:p14="http://schemas.microsoft.com/office/powerpoint/2010/main" val="10459283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200">
          <a:extLst>
            <a:ext uri="{FF2B5EF4-FFF2-40B4-BE49-F238E27FC236}">
              <a16:creationId xmlns:a16="http://schemas.microsoft.com/office/drawing/2014/main" id="{1EC81D7A-4ACE-555B-9185-33BCAD9E722C}"/>
            </a:ext>
          </a:extLst>
        </p:cNvPr>
        <p:cNvGrpSpPr/>
        <p:nvPr/>
      </p:nvGrpSpPr>
      <p:grpSpPr>
        <a:xfrm>
          <a:off x="0" y="0"/>
          <a:ext cx="0" cy="0"/>
          <a:chOff x="0" y="0"/>
          <a:chExt cx="0" cy="0"/>
        </a:xfrm>
      </p:grpSpPr>
      <p:grpSp>
        <p:nvGrpSpPr>
          <p:cNvPr id="201" name="Google Shape;201;p7">
            <a:extLst>
              <a:ext uri="{FF2B5EF4-FFF2-40B4-BE49-F238E27FC236}">
                <a16:creationId xmlns:a16="http://schemas.microsoft.com/office/drawing/2014/main" id="{A6DA9E61-20CB-882F-BDE4-921CEC3B241F}"/>
              </a:ext>
            </a:extLst>
          </p:cNvPr>
          <p:cNvGrpSpPr/>
          <p:nvPr/>
        </p:nvGrpSpPr>
        <p:grpSpPr>
          <a:xfrm>
            <a:off x="-690092" y="2372147"/>
            <a:ext cx="20370072" cy="6018193"/>
            <a:chOff x="0" y="0"/>
            <a:chExt cx="5364957" cy="1585039"/>
          </a:xfrm>
        </p:grpSpPr>
        <p:sp>
          <p:nvSpPr>
            <p:cNvPr id="202" name="Google Shape;202;p7">
              <a:extLst>
                <a:ext uri="{FF2B5EF4-FFF2-40B4-BE49-F238E27FC236}">
                  <a16:creationId xmlns:a16="http://schemas.microsoft.com/office/drawing/2014/main" id="{3EEE34AA-7E18-E5C5-9ED2-75ADFEB842DF}"/>
                </a:ext>
              </a:extLst>
            </p:cNvPr>
            <p:cNvSpPr/>
            <p:nvPr/>
          </p:nvSpPr>
          <p:spPr>
            <a:xfrm>
              <a:off x="0" y="0"/>
              <a:ext cx="5364957" cy="1585039"/>
            </a:xfrm>
            <a:custGeom>
              <a:avLst/>
              <a:gdLst/>
              <a:ahLst/>
              <a:cxnLst/>
              <a:rect l="l" t="t" r="r" b="b"/>
              <a:pathLst>
                <a:path w="5364957" h="1585039" extrusionOk="0">
                  <a:moveTo>
                    <a:pt x="0" y="0"/>
                  </a:moveTo>
                  <a:lnTo>
                    <a:pt x="5364957" y="0"/>
                  </a:lnTo>
                  <a:lnTo>
                    <a:pt x="5364957" y="1585039"/>
                  </a:lnTo>
                  <a:lnTo>
                    <a:pt x="0" y="1585039"/>
                  </a:lnTo>
                  <a:close/>
                </a:path>
              </a:pathLst>
            </a:custGeom>
            <a:solidFill>
              <a:srgbClr val="FFFFFF"/>
            </a:solidFill>
            <a:ln w="114300" cap="sq" cmpd="sng">
              <a:solidFill>
                <a:srgbClr val="39999F"/>
              </a:solidFill>
              <a:prstDash val="solid"/>
              <a:miter lim="8000"/>
              <a:headEnd type="none" w="sm" len="sm"/>
              <a:tailEnd type="none" w="sm" len="sm"/>
            </a:ln>
          </p:spPr>
          <p:txBody>
            <a:bodyPr/>
            <a:lstStyle/>
            <a:p>
              <a:endParaRPr lang="tr-TR"/>
            </a:p>
          </p:txBody>
        </p:sp>
        <p:sp>
          <p:nvSpPr>
            <p:cNvPr id="203" name="Google Shape;203;p7">
              <a:extLst>
                <a:ext uri="{FF2B5EF4-FFF2-40B4-BE49-F238E27FC236}">
                  <a16:creationId xmlns:a16="http://schemas.microsoft.com/office/drawing/2014/main" id="{49385293-9730-C2BB-D06D-BBF01E3640A7}"/>
                </a:ext>
              </a:extLst>
            </p:cNvPr>
            <p:cNvSpPr txBox="1"/>
            <p:nvPr/>
          </p:nvSpPr>
          <p:spPr>
            <a:xfrm>
              <a:off x="0" y="28575"/>
              <a:ext cx="5364957" cy="1556464"/>
            </a:xfrm>
            <a:prstGeom prst="rect">
              <a:avLst/>
            </a:prstGeom>
            <a:noFill/>
            <a:ln>
              <a:noFill/>
            </a:ln>
          </p:spPr>
          <p:txBody>
            <a:bodyPr spcFirstLastPara="1" wrap="square" lIns="50800" tIns="50800" rIns="50800" bIns="50800" anchor="ctr" anchorCtr="0">
              <a:noAutofit/>
            </a:bodyPr>
            <a:lstStyle/>
            <a:p>
              <a:pPr marL="0" marR="0" lvl="0" indent="0" algn="ctr" rtl="0">
                <a:lnSpc>
                  <a:spcPct val="103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204" name="Google Shape;204;p7">
            <a:extLst>
              <a:ext uri="{FF2B5EF4-FFF2-40B4-BE49-F238E27FC236}">
                <a16:creationId xmlns:a16="http://schemas.microsoft.com/office/drawing/2014/main" id="{10FC11D8-9DCE-2225-ECF9-85812BF003D3}"/>
              </a:ext>
            </a:extLst>
          </p:cNvPr>
          <p:cNvSpPr txBox="1"/>
          <p:nvPr/>
        </p:nvSpPr>
        <p:spPr>
          <a:xfrm>
            <a:off x="1346762" y="4311948"/>
            <a:ext cx="6543672" cy="1221553"/>
          </a:xfrm>
          <a:prstGeom prst="rect">
            <a:avLst/>
          </a:prstGeom>
          <a:noFill/>
          <a:ln>
            <a:noFill/>
          </a:ln>
        </p:spPr>
        <p:txBody>
          <a:bodyPr spcFirstLastPara="1" wrap="square" lIns="0" tIns="0" rIns="0" bIns="0" anchor="t" anchorCtr="0">
            <a:spAutoFit/>
          </a:bodyPr>
          <a:lstStyle/>
          <a:p>
            <a:pPr marL="0" marR="0" lvl="0" indent="0" algn="r" rtl="0">
              <a:lnSpc>
                <a:spcPct val="147020"/>
              </a:lnSpc>
              <a:spcBef>
                <a:spcPts val="0"/>
              </a:spcBef>
              <a:spcAft>
                <a:spcPts val="0"/>
              </a:spcAft>
              <a:buNone/>
            </a:pPr>
            <a:r>
              <a:rPr lang="en-US" sz="5400" dirty="0">
                <a:solidFill>
                  <a:srgbClr val="0F2D2E"/>
                </a:solidFill>
                <a:latin typeface="Century Gothic"/>
                <a:ea typeface="Century Gothic"/>
                <a:cs typeface="Century Gothic"/>
                <a:sym typeface="Century Gothic"/>
              </a:rPr>
              <a:t>Assessment</a:t>
            </a:r>
          </a:p>
        </p:txBody>
      </p:sp>
      <p:sp>
        <p:nvSpPr>
          <p:cNvPr id="205" name="Google Shape;205;p7">
            <a:extLst>
              <a:ext uri="{FF2B5EF4-FFF2-40B4-BE49-F238E27FC236}">
                <a16:creationId xmlns:a16="http://schemas.microsoft.com/office/drawing/2014/main" id="{08315DC9-358B-CA9D-D44F-49FF60543CE3}"/>
              </a:ext>
            </a:extLst>
          </p:cNvPr>
          <p:cNvSpPr txBox="1"/>
          <p:nvPr/>
        </p:nvSpPr>
        <p:spPr>
          <a:xfrm>
            <a:off x="9144000" y="2885583"/>
            <a:ext cx="9364120" cy="2529410"/>
          </a:xfrm>
          <a:prstGeom prst="rect">
            <a:avLst/>
          </a:prstGeom>
          <a:noFill/>
          <a:ln>
            <a:noFill/>
          </a:ln>
        </p:spPr>
        <p:txBody>
          <a:bodyPr spcFirstLastPara="1" wrap="square" lIns="0" tIns="0" rIns="0" bIns="0" anchor="t" anchorCtr="0">
            <a:spAutoFit/>
          </a:bodyPr>
          <a:lstStyle/>
          <a:p>
            <a:pPr algn="just">
              <a:lnSpc>
                <a:spcPct val="150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5. A circuit was designed for a project that measures the light level and turns on the LED when the light intensity falls below a certain value. What advantage does such a system provide?</a:t>
            </a:r>
            <a:endParaRPr lang="tr-TR" sz="1800" b="1"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 Increases electric current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B) Saves energy</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C) Protects circuit elements</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D) Increases resistance level</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07" name="Google Shape;207;p7">
            <a:extLst>
              <a:ext uri="{FF2B5EF4-FFF2-40B4-BE49-F238E27FC236}">
                <a16:creationId xmlns:a16="http://schemas.microsoft.com/office/drawing/2014/main" id="{E9CDD1BA-EA66-DAB5-B772-8748BF02F1F0}"/>
              </a:ext>
            </a:extLst>
          </p:cNvPr>
          <p:cNvCxnSpPr/>
          <p:nvPr/>
        </p:nvCxnSpPr>
        <p:spPr>
          <a:xfrm rot="10800000">
            <a:off x="-7266123" y="5614472"/>
            <a:ext cx="15156557" cy="0"/>
          </a:xfrm>
          <a:prstGeom prst="straightConnector1">
            <a:avLst/>
          </a:prstGeom>
          <a:noFill/>
          <a:ln w="76200" cap="flat" cmpd="sng">
            <a:solidFill>
              <a:srgbClr val="39999F"/>
            </a:solidFill>
            <a:prstDash val="solid"/>
            <a:round/>
            <a:headEnd type="none" w="sm" len="sm"/>
            <a:tailEnd type="none" w="sm" len="sm"/>
          </a:ln>
        </p:spPr>
      </p:cxnSp>
      <p:sp>
        <p:nvSpPr>
          <p:cNvPr id="208" name="Google Shape;208;p7">
            <a:extLst>
              <a:ext uri="{FF2B5EF4-FFF2-40B4-BE49-F238E27FC236}">
                <a16:creationId xmlns:a16="http://schemas.microsoft.com/office/drawing/2014/main" id="{4EAEEC83-4273-3330-3E4E-E507ED81F79B}"/>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209" name="Google Shape;209;p7">
            <a:extLst>
              <a:ext uri="{FF2B5EF4-FFF2-40B4-BE49-F238E27FC236}">
                <a16:creationId xmlns:a16="http://schemas.microsoft.com/office/drawing/2014/main" id="{01FEA0B5-CE90-44E7-8358-DCAE84E4E94B}"/>
              </a:ext>
            </a:extLst>
          </p:cNvPr>
          <p:cNvPicPr preferRelativeResize="0"/>
          <p:nvPr/>
        </p:nvPicPr>
        <p:blipFill rotWithShape="1">
          <a:blip r:embed="rId4">
            <a:alphaModFix/>
          </a:blip>
          <a:srcRect/>
          <a:stretch/>
        </p:blipFill>
        <p:spPr>
          <a:xfrm>
            <a:off x="16078200" y="-71701"/>
            <a:ext cx="2429920" cy="2429920"/>
          </a:xfrm>
          <a:prstGeom prst="rect">
            <a:avLst/>
          </a:prstGeom>
          <a:noFill/>
          <a:ln>
            <a:noFill/>
          </a:ln>
        </p:spPr>
      </p:pic>
      <p:sp>
        <p:nvSpPr>
          <p:cNvPr id="2" name="Google Shape;206;p7">
            <a:extLst>
              <a:ext uri="{FF2B5EF4-FFF2-40B4-BE49-F238E27FC236}">
                <a16:creationId xmlns:a16="http://schemas.microsoft.com/office/drawing/2014/main" id="{ABD8A426-4902-FAC0-6CE7-3182D5FB592F}"/>
              </a:ext>
            </a:extLst>
          </p:cNvPr>
          <p:cNvSpPr txBox="1"/>
          <p:nvPr/>
        </p:nvSpPr>
        <p:spPr>
          <a:xfrm>
            <a:off x="1346762" y="3588907"/>
            <a:ext cx="6543672" cy="1119794"/>
          </a:xfrm>
          <a:prstGeom prst="rect">
            <a:avLst/>
          </a:prstGeom>
          <a:noFill/>
          <a:ln>
            <a:noFill/>
          </a:ln>
        </p:spPr>
        <p:txBody>
          <a:bodyPr spcFirstLastPara="1" wrap="square" lIns="0" tIns="0" rIns="0" bIns="0" anchor="t" anchorCtr="0">
            <a:spAutoFit/>
          </a:bodyPr>
          <a:lstStyle/>
          <a:p>
            <a:pPr marL="0" marR="0" lvl="0" indent="0" algn="r" rtl="0">
              <a:lnSpc>
                <a:spcPct val="109992"/>
              </a:lnSpc>
              <a:spcBef>
                <a:spcPts val="0"/>
              </a:spcBef>
              <a:spcAft>
                <a:spcPts val="0"/>
              </a:spcAft>
              <a:buNone/>
            </a:pPr>
            <a:r>
              <a:rPr lang="en-US" sz="6615" dirty="0">
                <a:solidFill>
                  <a:srgbClr val="0F2D2E"/>
                </a:solidFill>
                <a:latin typeface="Century Gothic"/>
                <a:ea typeface="Century Gothic"/>
                <a:cs typeface="Century Gothic"/>
                <a:sym typeface="Century Gothic"/>
              </a:rPr>
              <a:t>Module 3.1</a:t>
            </a:r>
            <a:endParaRPr dirty="0"/>
          </a:p>
        </p:txBody>
      </p:sp>
    </p:spTree>
    <p:extLst>
      <p:ext uri="{BB962C8B-B14F-4D97-AF65-F5344CB8AC3E}">
        <p14:creationId xmlns:p14="http://schemas.microsoft.com/office/powerpoint/2010/main" val="1529957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110"/>
        <p:cNvGrpSpPr/>
        <p:nvPr/>
      </p:nvGrpSpPr>
      <p:grpSpPr>
        <a:xfrm>
          <a:off x="0" y="0"/>
          <a:ext cx="0" cy="0"/>
          <a:chOff x="0" y="0"/>
          <a:chExt cx="0" cy="0"/>
        </a:xfrm>
      </p:grpSpPr>
      <p:cxnSp>
        <p:nvCxnSpPr>
          <p:cNvPr id="111" name="Google Shape;111;p2"/>
          <p:cNvCxnSpPr/>
          <p:nvPr/>
        </p:nvCxnSpPr>
        <p:spPr>
          <a:xfrm flipH="1">
            <a:off x="3838745" y="4174609"/>
            <a:ext cx="10610668" cy="53684"/>
          </a:xfrm>
          <a:prstGeom prst="straightConnector1">
            <a:avLst/>
          </a:prstGeom>
          <a:noFill/>
          <a:ln w="76200" cap="flat" cmpd="sng">
            <a:solidFill>
              <a:srgbClr val="FFFFFF"/>
            </a:solidFill>
            <a:prstDash val="solid"/>
            <a:round/>
            <a:headEnd type="none" w="sm" len="sm"/>
            <a:tailEnd type="none" w="sm" len="sm"/>
          </a:ln>
        </p:spPr>
      </p:cxnSp>
      <p:sp>
        <p:nvSpPr>
          <p:cNvPr id="112" name="Google Shape;112;p2"/>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sp>
        <p:nvSpPr>
          <p:cNvPr id="113" name="Google Shape;113;p2"/>
          <p:cNvSpPr txBox="1"/>
          <p:nvPr/>
        </p:nvSpPr>
        <p:spPr>
          <a:xfrm>
            <a:off x="3838649" y="1853975"/>
            <a:ext cx="10610702" cy="8985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alibri"/>
                <a:ea typeface="Calibri"/>
                <a:cs typeface="Calibri"/>
                <a:sym typeface="Calibri"/>
              </a:rPr>
              <a:t>Table of</a:t>
            </a:r>
            <a:endParaRPr/>
          </a:p>
        </p:txBody>
      </p:sp>
      <p:sp>
        <p:nvSpPr>
          <p:cNvPr id="114" name="Google Shape;114;p2"/>
          <p:cNvSpPr txBox="1"/>
          <p:nvPr/>
        </p:nvSpPr>
        <p:spPr>
          <a:xfrm>
            <a:off x="3713044" y="5572338"/>
            <a:ext cx="2097071" cy="65265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Briefly describe the concept</a:t>
            </a:r>
            <a:endParaRPr dirty="0"/>
          </a:p>
        </p:txBody>
      </p:sp>
      <p:sp>
        <p:nvSpPr>
          <p:cNvPr id="115" name="Google Shape;115;p2"/>
          <p:cNvSpPr txBox="1"/>
          <p:nvPr/>
        </p:nvSpPr>
        <p:spPr>
          <a:xfrm>
            <a:off x="3628807" y="4643028"/>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entury Gothic"/>
                <a:ea typeface="Century Gothic"/>
                <a:cs typeface="Century Gothic"/>
                <a:sym typeface="Century Gothic"/>
              </a:rPr>
              <a:t>01</a:t>
            </a:r>
            <a:endParaRPr/>
          </a:p>
        </p:txBody>
      </p:sp>
      <p:sp>
        <p:nvSpPr>
          <p:cNvPr id="116" name="Google Shape;116;p2"/>
          <p:cNvSpPr txBox="1"/>
          <p:nvPr/>
        </p:nvSpPr>
        <p:spPr>
          <a:xfrm>
            <a:off x="6494264" y="4643028"/>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entury Gothic"/>
                <a:ea typeface="Century Gothic"/>
                <a:cs typeface="Century Gothic"/>
                <a:sym typeface="Century Gothic"/>
              </a:rPr>
              <a:t>02</a:t>
            </a:r>
            <a:endParaRPr/>
          </a:p>
        </p:txBody>
      </p:sp>
      <p:sp>
        <p:nvSpPr>
          <p:cNvPr id="117" name="Google Shape;117;p2"/>
          <p:cNvSpPr txBox="1"/>
          <p:nvPr/>
        </p:nvSpPr>
        <p:spPr>
          <a:xfrm>
            <a:off x="9426884" y="4643028"/>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entury Gothic"/>
                <a:ea typeface="Century Gothic"/>
                <a:cs typeface="Century Gothic"/>
                <a:sym typeface="Century Gothic"/>
              </a:rPr>
              <a:t>03</a:t>
            </a:r>
            <a:endParaRPr/>
          </a:p>
        </p:txBody>
      </p:sp>
      <p:sp>
        <p:nvSpPr>
          <p:cNvPr id="118" name="Google Shape;118;p2"/>
          <p:cNvSpPr txBox="1"/>
          <p:nvPr/>
        </p:nvSpPr>
        <p:spPr>
          <a:xfrm>
            <a:off x="12359177" y="4643028"/>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entury Gothic"/>
                <a:ea typeface="Century Gothic"/>
                <a:cs typeface="Century Gothic"/>
                <a:sym typeface="Century Gothic"/>
              </a:rPr>
              <a:t>04</a:t>
            </a:r>
            <a:endParaRPr/>
          </a:p>
        </p:txBody>
      </p:sp>
      <p:sp>
        <p:nvSpPr>
          <p:cNvPr id="119" name="Google Shape;119;p2"/>
          <p:cNvSpPr txBox="1"/>
          <p:nvPr/>
        </p:nvSpPr>
        <p:spPr>
          <a:xfrm>
            <a:off x="6662736" y="5572338"/>
            <a:ext cx="2097071" cy="65265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None/>
            </a:pPr>
            <a:r>
              <a:rPr lang="en-US" sz="1800">
                <a:solidFill>
                  <a:srgbClr val="0F2D2E"/>
                </a:solidFill>
                <a:latin typeface="Century Gothic"/>
                <a:ea typeface="Century Gothic"/>
                <a:cs typeface="Century Gothic"/>
                <a:sym typeface="Century Gothic"/>
              </a:rPr>
              <a:t>Briefly describe the concept</a:t>
            </a:r>
            <a:endParaRPr/>
          </a:p>
        </p:txBody>
      </p:sp>
      <p:sp>
        <p:nvSpPr>
          <p:cNvPr id="120" name="Google Shape;120;p2"/>
          <p:cNvSpPr txBox="1"/>
          <p:nvPr/>
        </p:nvSpPr>
        <p:spPr>
          <a:xfrm>
            <a:off x="9612429" y="5572338"/>
            <a:ext cx="2097071" cy="65265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None/>
            </a:pPr>
            <a:r>
              <a:rPr lang="en-US" sz="1800">
                <a:solidFill>
                  <a:srgbClr val="0F2D2E"/>
                </a:solidFill>
                <a:latin typeface="Century Gothic"/>
                <a:ea typeface="Century Gothic"/>
                <a:cs typeface="Century Gothic"/>
                <a:sym typeface="Century Gothic"/>
              </a:rPr>
              <a:t>Briefly describe the concept</a:t>
            </a:r>
            <a:endParaRPr/>
          </a:p>
        </p:txBody>
      </p:sp>
      <p:sp>
        <p:nvSpPr>
          <p:cNvPr id="121" name="Google Shape;121;p2"/>
          <p:cNvSpPr txBox="1"/>
          <p:nvPr/>
        </p:nvSpPr>
        <p:spPr>
          <a:xfrm>
            <a:off x="12562122" y="5572338"/>
            <a:ext cx="2097071" cy="65265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None/>
            </a:pPr>
            <a:r>
              <a:rPr lang="en-US" sz="1800">
                <a:solidFill>
                  <a:srgbClr val="0F2D2E"/>
                </a:solidFill>
                <a:latin typeface="Century Gothic"/>
                <a:ea typeface="Century Gothic"/>
                <a:cs typeface="Century Gothic"/>
                <a:sym typeface="Century Gothic"/>
              </a:rPr>
              <a:t>Briefly describe the concept</a:t>
            </a:r>
            <a:endParaRPr/>
          </a:p>
        </p:txBody>
      </p:sp>
      <p:sp>
        <p:nvSpPr>
          <p:cNvPr id="122" name="Google Shape;122;p2"/>
          <p:cNvSpPr txBox="1"/>
          <p:nvPr/>
        </p:nvSpPr>
        <p:spPr>
          <a:xfrm>
            <a:off x="3713044" y="7666072"/>
            <a:ext cx="2097071" cy="65265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None/>
            </a:pPr>
            <a:r>
              <a:rPr lang="en-US" sz="1800">
                <a:solidFill>
                  <a:srgbClr val="0F2D2E"/>
                </a:solidFill>
                <a:latin typeface="Century Gothic"/>
                <a:ea typeface="Century Gothic"/>
                <a:cs typeface="Century Gothic"/>
                <a:sym typeface="Century Gothic"/>
              </a:rPr>
              <a:t>Briefly describe the concept</a:t>
            </a:r>
            <a:endParaRPr/>
          </a:p>
        </p:txBody>
      </p:sp>
      <p:sp>
        <p:nvSpPr>
          <p:cNvPr id="123" name="Google Shape;123;p2"/>
          <p:cNvSpPr txBox="1"/>
          <p:nvPr/>
        </p:nvSpPr>
        <p:spPr>
          <a:xfrm>
            <a:off x="3628807" y="6736761"/>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entury Gothic"/>
                <a:ea typeface="Century Gothic"/>
                <a:cs typeface="Century Gothic"/>
                <a:sym typeface="Century Gothic"/>
              </a:rPr>
              <a:t>05</a:t>
            </a:r>
            <a:endParaRPr/>
          </a:p>
        </p:txBody>
      </p:sp>
      <p:sp>
        <p:nvSpPr>
          <p:cNvPr id="124" name="Google Shape;124;p2"/>
          <p:cNvSpPr txBox="1"/>
          <p:nvPr/>
        </p:nvSpPr>
        <p:spPr>
          <a:xfrm>
            <a:off x="6494264" y="6736761"/>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entury Gothic"/>
                <a:ea typeface="Century Gothic"/>
                <a:cs typeface="Century Gothic"/>
                <a:sym typeface="Century Gothic"/>
              </a:rPr>
              <a:t>06</a:t>
            </a:r>
            <a:endParaRPr/>
          </a:p>
        </p:txBody>
      </p:sp>
      <p:sp>
        <p:nvSpPr>
          <p:cNvPr id="125" name="Google Shape;125;p2"/>
          <p:cNvSpPr txBox="1"/>
          <p:nvPr/>
        </p:nvSpPr>
        <p:spPr>
          <a:xfrm>
            <a:off x="9426884" y="6736761"/>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entury Gothic"/>
                <a:ea typeface="Century Gothic"/>
                <a:cs typeface="Century Gothic"/>
                <a:sym typeface="Century Gothic"/>
              </a:rPr>
              <a:t>07</a:t>
            </a:r>
            <a:endParaRPr/>
          </a:p>
        </p:txBody>
      </p:sp>
      <p:sp>
        <p:nvSpPr>
          <p:cNvPr id="126" name="Google Shape;126;p2"/>
          <p:cNvSpPr txBox="1"/>
          <p:nvPr/>
        </p:nvSpPr>
        <p:spPr>
          <a:xfrm>
            <a:off x="12359177" y="6736761"/>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entury Gothic"/>
                <a:ea typeface="Century Gothic"/>
                <a:cs typeface="Century Gothic"/>
                <a:sym typeface="Century Gothic"/>
              </a:rPr>
              <a:t>08</a:t>
            </a:r>
            <a:endParaRPr/>
          </a:p>
        </p:txBody>
      </p:sp>
      <p:sp>
        <p:nvSpPr>
          <p:cNvPr id="127" name="Google Shape;127;p2"/>
          <p:cNvSpPr txBox="1"/>
          <p:nvPr/>
        </p:nvSpPr>
        <p:spPr>
          <a:xfrm>
            <a:off x="6662736" y="7666072"/>
            <a:ext cx="2097071" cy="65265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None/>
            </a:pPr>
            <a:r>
              <a:rPr lang="en-US" sz="1800">
                <a:solidFill>
                  <a:srgbClr val="0F2D2E"/>
                </a:solidFill>
                <a:latin typeface="Century Gothic"/>
                <a:ea typeface="Century Gothic"/>
                <a:cs typeface="Century Gothic"/>
                <a:sym typeface="Century Gothic"/>
              </a:rPr>
              <a:t>Briefly describe the concept</a:t>
            </a:r>
            <a:endParaRPr/>
          </a:p>
        </p:txBody>
      </p:sp>
      <p:sp>
        <p:nvSpPr>
          <p:cNvPr id="128" name="Google Shape;128;p2"/>
          <p:cNvSpPr txBox="1"/>
          <p:nvPr/>
        </p:nvSpPr>
        <p:spPr>
          <a:xfrm>
            <a:off x="9612429" y="7666072"/>
            <a:ext cx="2097071" cy="65265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None/>
            </a:pPr>
            <a:r>
              <a:rPr lang="en-US" sz="1800">
                <a:solidFill>
                  <a:srgbClr val="0F2D2E"/>
                </a:solidFill>
                <a:latin typeface="Century Gothic"/>
                <a:ea typeface="Century Gothic"/>
                <a:cs typeface="Century Gothic"/>
                <a:sym typeface="Century Gothic"/>
              </a:rPr>
              <a:t>Briefly describe the concept</a:t>
            </a:r>
            <a:endParaRPr/>
          </a:p>
        </p:txBody>
      </p:sp>
      <p:sp>
        <p:nvSpPr>
          <p:cNvPr id="129" name="Google Shape;129;p2"/>
          <p:cNvSpPr txBox="1"/>
          <p:nvPr/>
        </p:nvSpPr>
        <p:spPr>
          <a:xfrm>
            <a:off x="12562122" y="7666072"/>
            <a:ext cx="2097071" cy="65265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None/>
            </a:pPr>
            <a:r>
              <a:rPr lang="en-US" sz="1800">
                <a:solidFill>
                  <a:srgbClr val="0F2D2E"/>
                </a:solidFill>
                <a:latin typeface="Century Gothic"/>
                <a:ea typeface="Century Gothic"/>
                <a:cs typeface="Century Gothic"/>
                <a:sym typeface="Century Gothic"/>
              </a:rPr>
              <a:t>Briefly describe the concept</a:t>
            </a:r>
            <a:endParaRPr/>
          </a:p>
        </p:txBody>
      </p:sp>
      <p:sp>
        <p:nvSpPr>
          <p:cNvPr id="130" name="Google Shape;130;p2"/>
          <p:cNvSpPr txBox="1"/>
          <p:nvPr/>
        </p:nvSpPr>
        <p:spPr>
          <a:xfrm>
            <a:off x="3838615" y="2876325"/>
            <a:ext cx="10610702" cy="1088390"/>
          </a:xfrm>
          <a:prstGeom prst="rect">
            <a:avLst/>
          </a:prstGeom>
          <a:noFill/>
          <a:ln>
            <a:noFill/>
          </a:ln>
        </p:spPr>
        <p:txBody>
          <a:bodyPr spcFirstLastPara="1" wrap="square" lIns="0" tIns="0" rIns="0" bIns="0" anchor="t" anchorCtr="0">
            <a:spAutoFit/>
          </a:bodyPr>
          <a:lstStyle/>
          <a:p>
            <a:pPr marL="0" marR="0" lvl="0" indent="0" algn="ctr" rtl="0">
              <a:lnSpc>
                <a:spcPct val="110000"/>
              </a:lnSpc>
              <a:spcBef>
                <a:spcPts val="0"/>
              </a:spcBef>
              <a:spcAft>
                <a:spcPts val="0"/>
              </a:spcAft>
              <a:buNone/>
            </a:pPr>
            <a:r>
              <a:rPr lang="en-US" sz="7700">
                <a:solidFill>
                  <a:srgbClr val="0F2D2E"/>
                </a:solidFill>
                <a:latin typeface="Century Gothic"/>
                <a:ea typeface="Century Gothic"/>
                <a:cs typeface="Century Gothic"/>
                <a:sym typeface="Century Gothic"/>
              </a:rPr>
              <a:t>CONTENTS</a:t>
            </a:r>
            <a:endParaRPr/>
          </a:p>
        </p:txBody>
      </p:sp>
      <p:pic>
        <p:nvPicPr>
          <p:cNvPr id="131" name="Google Shape;131;p2"/>
          <p:cNvPicPr preferRelativeResize="0"/>
          <p:nvPr/>
        </p:nvPicPr>
        <p:blipFill rotWithShape="1">
          <a:blip r:embed="rId4">
            <a:alphaModFix/>
          </a:blip>
          <a:srcRect/>
          <a:stretch/>
        </p:blipFill>
        <p:spPr>
          <a:xfrm>
            <a:off x="15316200" y="0"/>
            <a:ext cx="3230020" cy="323002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200">
          <a:extLst>
            <a:ext uri="{FF2B5EF4-FFF2-40B4-BE49-F238E27FC236}">
              <a16:creationId xmlns:a16="http://schemas.microsoft.com/office/drawing/2014/main" id="{F3FFB0B3-5426-3180-A762-5426CA78AEC3}"/>
            </a:ext>
          </a:extLst>
        </p:cNvPr>
        <p:cNvGrpSpPr/>
        <p:nvPr/>
      </p:nvGrpSpPr>
      <p:grpSpPr>
        <a:xfrm>
          <a:off x="0" y="0"/>
          <a:ext cx="0" cy="0"/>
          <a:chOff x="0" y="0"/>
          <a:chExt cx="0" cy="0"/>
        </a:xfrm>
      </p:grpSpPr>
      <p:grpSp>
        <p:nvGrpSpPr>
          <p:cNvPr id="201" name="Google Shape;201;p7">
            <a:extLst>
              <a:ext uri="{FF2B5EF4-FFF2-40B4-BE49-F238E27FC236}">
                <a16:creationId xmlns:a16="http://schemas.microsoft.com/office/drawing/2014/main" id="{CC88BC76-07E3-7CF6-8646-356C6AF0D321}"/>
              </a:ext>
            </a:extLst>
          </p:cNvPr>
          <p:cNvGrpSpPr/>
          <p:nvPr/>
        </p:nvGrpSpPr>
        <p:grpSpPr>
          <a:xfrm>
            <a:off x="-690092" y="2372147"/>
            <a:ext cx="20370072" cy="6018193"/>
            <a:chOff x="0" y="0"/>
            <a:chExt cx="5364957" cy="1585039"/>
          </a:xfrm>
        </p:grpSpPr>
        <p:sp>
          <p:nvSpPr>
            <p:cNvPr id="202" name="Google Shape;202;p7">
              <a:extLst>
                <a:ext uri="{FF2B5EF4-FFF2-40B4-BE49-F238E27FC236}">
                  <a16:creationId xmlns:a16="http://schemas.microsoft.com/office/drawing/2014/main" id="{A0248D82-85F1-4389-C09A-632011819550}"/>
                </a:ext>
              </a:extLst>
            </p:cNvPr>
            <p:cNvSpPr/>
            <p:nvPr/>
          </p:nvSpPr>
          <p:spPr>
            <a:xfrm>
              <a:off x="0" y="0"/>
              <a:ext cx="5364957" cy="1585039"/>
            </a:xfrm>
            <a:custGeom>
              <a:avLst/>
              <a:gdLst/>
              <a:ahLst/>
              <a:cxnLst/>
              <a:rect l="l" t="t" r="r" b="b"/>
              <a:pathLst>
                <a:path w="5364957" h="1585039" extrusionOk="0">
                  <a:moveTo>
                    <a:pt x="0" y="0"/>
                  </a:moveTo>
                  <a:lnTo>
                    <a:pt x="5364957" y="0"/>
                  </a:lnTo>
                  <a:lnTo>
                    <a:pt x="5364957" y="1585039"/>
                  </a:lnTo>
                  <a:lnTo>
                    <a:pt x="0" y="1585039"/>
                  </a:lnTo>
                  <a:close/>
                </a:path>
              </a:pathLst>
            </a:custGeom>
            <a:solidFill>
              <a:srgbClr val="FFFFFF"/>
            </a:solidFill>
            <a:ln w="114300" cap="sq" cmpd="sng">
              <a:solidFill>
                <a:srgbClr val="39999F"/>
              </a:solidFill>
              <a:prstDash val="solid"/>
              <a:miter lim="8000"/>
              <a:headEnd type="none" w="sm" len="sm"/>
              <a:tailEnd type="none" w="sm" len="sm"/>
            </a:ln>
          </p:spPr>
          <p:txBody>
            <a:bodyPr/>
            <a:lstStyle/>
            <a:p>
              <a:endParaRPr lang="tr-TR"/>
            </a:p>
          </p:txBody>
        </p:sp>
        <p:sp>
          <p:nvSpPr>
            <p:cNvPr id="203" name="Google Shape;203;p7">
              <a:extLst>
                <a:ext uri="{FF2B5EF4-FFF2-40B4-BE49-F238E27FC236}">
                  <a16:creationId xmlns:a16="http://schemas.microsoft.com/office/drawing/2014/main" id="{B4F32A7B-25D4-9626-69F2-10E3D65FFCF5}"/>
                </a:ext>
              </a:extLst>
            </p:cNvPr>
            <p:cNvSpPr txBox="1"/>
            <p:nvPr/>
          </p:nvSpPr>
          <p:spPr>
            <a:xfrm>
              <a:off x="0" y="28575"/>
              <a:ext cx="5364957" cy="1556464"/>
            </a:xfrm>
            <a:prstGeom prst="rect">
              <a:avLst/>
            </a:prstGeom>
            <a:noFill/>
            <a:ln>
              <a:noFill/>
            </a:ln>
          </p:spPr>
          <p:txBody>
            <a:bodyPr spcFirstLastPara="1" wrap="square" lIns="50800" tIns="50800" rIns="50800" bIns="50800" anchor="ctr" anchorCtr="0">
              <a:noAutofit/>
            </a:bodyPr>
            <a:lstStyle/>
            <a:p>
              <a:pPr marL="0" marR="0" lvl="0" indent="0" algn="ctr" rtl="0">
                <a:lnSpc>
                  <a:spcPct val="103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204" name="Google Shape;204;p7">
            <a:extLst>
              <a:ext uri="{FF2B5EF4-FFF2-40B4-BE49-F238E27FC236}">
                <a16:creationId xmlns:a16="http://schemas.microsoft.com/office/drawing/2014/main" id="{561A4F27-A9E8-9CBA-C37D-6F6FEBC8070E}"/>
              </a:ext>
            </a:extLst>
          </p:cNvPr>
          <p:cNvSpPr txBox="1"/>
          <p:nvPr/>
        </p:nvSpPr>
        <p:spPr>
          <a:xfrm>
            <a:off x="1346762" y="4697317"/>
            <a:ext cx="6543672" cy="1221553"/>
          </a:xfrm>
          <a:prstGeom prst="rect">
            <a:avLst/>
          </a:prstGeom>
          <a:noFill/>
          <a:ln>
            <a:noFill/>
          </a:ln>
        </p:spPr>
        <p:txBody>
          <a:bodyPr spcFirstLastPara="1" wrap="square" lIns="0" tIns="0" rIns="0" bIns="0" anchor="t" anchorCtr="0">
            <a:spAutoFit/>
          </a:bodyPr>
          <a:lstStyle/>
          <a:p>
            <a:pPr marL="0" marR="0" lvl="0" indent="0" algn="r" rtl="0">
              <a:lnSpc>
                <a:spcPct val="147020"/>
              </a:lnSpc>
              <a:spcBef>
                <a:spcPts val="0"/>
              </a:spcBef>
              <a:spcAft>
                <a:spcPts val="0"/>
              </a:spcAft>
              <a:buNone/>
            </a:pPr>
            <a:r>
              <a:rPr lang="en-US" sz="5400" dirty="0" err="1">
                <a:solidFill>
                  <a:srgbClr val="0F2D2E"/>
                </a:solidFill>
                <a:latin typeface="Century Gothic"/>
                <a:ea typeface="Century Gothic"/>
                <a:cs typeface="Century Gothic"/>
                <a:sym typeface="Century Gothic"/>
              </a:rPr>
              <a:t>Achivements</a:t>
            </a:r>
            <a:endParaRPr lang="en-US" sz="5400" dirty="0">
              <a:solidFill>
                <a:srgbClr val="0F2D2E"/>
              </a:solidFill>
              <a:latin typeface="Century Gothic"/>
              <a:ea typeface="Century Gothic"/>
              <a:cs typeface="Century Gothic"/>
              <a:sym typeface="Century Gothic"/>
            </a:endParaRPr>
          </a:p>
        </p:txBody>
      </p:sp>
      <p:sp>
        <p:nvSpPr>
          <p:cNvPr id="205" name="Google Shape;205;p7">
            <a:extLst>
              <a:ext uri="{FF2B5EF4-FFF2-40B4-BE49-F238E27FC236}">
                <a16:creationId xmlns:a16="http://schemas.microsoft.com/office/drawing/2014/main" id="{00580899-AD18-A3B1-C33B-87C0CE4B28D8}"/>
              </a:ext>
            </a:extLst>
          </p:cNvPr>
          <p:cNvSpPr txBox="1"/>
          <p:nvPr/>
        </p:nvSpPr>
        <p:spPr>
          <a:xfrm>
            <a:off x="8289663" y="2835099"/>
            <a:ext cx="10991088" cy="4160626"/>
          </a:xfrm>
          <a:prstGeom prst="rect">
            <a:avLst/>
          </a:prstGeom>
          <a:noFill/>
          <a:ln>
            <a:noFill/>
          </a:ln>
        </p:spPr>
        <p:txBody>
          <a:bodyPr spcFirstLastPara="1" wrap="square" lIns="0" tIns="0" rIns="0" bIns="0" anchor="t" anchorCtr="0">
            <a:spAutoFit/>
          </a:bodyPr>
          <a:lstStyle/>
          <a:p>
            <a:pPr marL="0" marR="0" lvl="0" indent="0" algn="l" rtl="0">
              <a:lnSpc>
                <a:spcPct val="147020"/>
              </a:lnSpc>
              <a:spcBef>
                <a:spcPts val="0"/>
              </a:spcBef>
              <a:spcAft>
                <a:spcPts val="0"/>
              </a:spcAft>
              <a:buNone/>
            </a:pPr>
            <a:r>
              <a:rPr lang="en-US" sz="2299" dirty="0">
                <a:solidFill>
                  <a:srgbClr val="0F2D2E"/>
                </a:solidFill>
                <a:latin typeface="Century Gothic"/>
                <a:ea typeface="Century Gothic"/>
                <a:cs typeface="Century Gothic"/>
                <a:sym typeface="Century Gothic"/>
              </a:rPr>
              <a:t>The projects and contents;</a:t>
            </a:r>
          </a:p>
          <a:p>
            <a:pPr marL="342900" marR="0" lvl="0" indent="-342900" algn="l" rtl="0">
              <a:lnSpc>
                <a:spcPct val="147020"/>
              </a:lnSpc>
              <a:spcBef>
                <a:spcPts val="0"/>
              </a:spcBef>
              <a:spcAft>
                <a:spcPts val="0"/>
              </a:spcAft>
              <a:buFont typeface="Arial" panose="020B0604020202020204" pitchFamily="34" charset="0"/>
              <a:buChar char="•"/>
            </a:pPr>
            <a:r>
              <a:rPr lang="en-US" sz="2299" dirty="0">
                <a:solidFill>
                  <a:srgbClr val="0F2D2E"/>
                </a:solidFill>
                <a:latin typeface="Century Gothic"/>
                <a:ea typeface="Century Gothic"/>
                <a:cs typeface="Century Gothic"/>
                <a:sym typeface="Century Gothic"/>
              </a:rPr>
              <a:t>Emphasize energy saving, environmental awareness and sustainability.</a:t>
            </a:r>
          </a:p>
          <a:p>
            <a:pPr marL="342900" marR="0" lvl="0" indent="-342900" algn="l" rtl="0">
              <a:lnSpc>
                <a:spcPct val="147020"/>
              </a:lnSpc>
              <a:spcBef>
                <a:spcPts val="0"/>
              </a:spcBef>
              <a:spcAft>
                <a:spcPts val="0"/>
              </a:spcAft>
              <a:buFont typeface="Arial" panose="020B0604020202020204" pitchFamily="34" charset="0"/>
              <a:buChar char="•"/>
            </a:pPr>
            <a:r>
              <a:rPr lang="en-US" sz="2299" dirty="0">
                <a:solidFill>
                  <a:srgbClr val="0F2D2E"/>
                </a:solidFill>
                <a:latin typeface="Century Gothic"/>
                <a:ea typeface="Century Gothic"/>
                <a:cs typeface="Century Gothic"/>
                <a:sym typeface="Century Gothic"/>
              </a:rPr>
              <a:t>Understanding electrical circuits, one of the </a:t>
            </a:r>
            <a:r>
              <a:rPr lang="en-US" sz="2299" b="1" i="1" dirty="0">
                <a:solidFill>
                  <a:srgbClr val="0F2D2E"/>
                </a:solidFill>
                <a:latin typeface="Century Gothic"/>
                <a:ea typeface="Century Gothic"/>
                <a:cs typeface="Century Gothic"/>
                <a:sym typeface="Century Gothic"/>
              </a:rPr>
              <a:t>physics</a:t>
            </a:r>
            <a:r>
              <a:rPr lang="en-US" sz="2299" dirty="0">
                <a:solidFill>
                  <a:srgbClr val="0F2D2E"/>
                </a:solidFill>
                <a:latin typeface="Century Gothic"/>
                <a:ea typeface="Century Gothic"/>
                <a:cs typeface="Century Gothic"/>
                <a:sym typeface="Century Gothic"/>
              </a:rPr>
              <a:t> subjects</a:t>
            </a:r>
          </a:p>
          <a:p>
            <a:pPr marL="342900" marR="0" lvl="0" indent="-342900" algn="l" rtl="0">
              <a:lnSpc>
                <a:spcPct val="147020"/>
              </a:lnSpc>
              <a:spcBef>
                <a:spcPts val="0"/>
              </a:spcBef>
              <a:spcAft>
                <a:spcPts val="0"/>
              </a:spcAft>
              <a:buFont typeface="Arial" panose="020B0604020202020204" pitchFamily="34" charset="0"/>
              <a:buChar char="•"/>
            </a:pPr>
            <a:r>
              <a:rPr lang="en-US" sz="2299" dirty="0">
                <a:solidFill>
                  <a:srgbClr val="0F2D2E"/>
                </a:solidFill>
                <a:latin typeface="Century Gothic"/>
                <a:ea typeface="Century Gothic"/>
                <a:cs typeface="Century Gothic"/>
                <a:sym typeface="Century Gothic"/>
              </a:rPr>
              <a:t>Acquiring skills in developing strategies in </a:t>
            </a:r>
            <a:r>
              <a:rPr lang="en-US" sz="2299" b="1" i="1" dirty="0">
                <a:solidFill>
                  <a:srgbClr val="0F2D2E"/>
                </a:solidFill>
                <a:latin typeface="Century Gothic"/>
                <a:ea typeface="Century Gothic"/>
                <a:cs typeface="Century Gothic"/>
                <a:sym typeface="Century Gothic"/>
              </a:rPr>
              <a:t>biology</a:t>
            </a:r>
            <a:r>
              <a:rPr lang="en-US" sz="2299" dirty="0">
                <a:solidFill>
                  <a:srgbClr val="0F2D2E"/>
                </a:solidFill>
                <a:latin typeface="Century Gothic"/>
                <a:ea typeface="Century Gothic"/>
                <a:cs typeface="Century Gothic"/>
                <a:sym typeface="Century Gothic"/>
              </a:rPr>
              <a:t> by measuring air quality</a:t>
            </a:r>
          </a:p>
          <a:p>
            <a:pPr marL="342900" marR="0" lvl="0" indent="-342900" algn="l" rtl="0">
              <a:lnSpc>
                <a:spcPct val="147020"/>
              </a:lnSpc>
              <a:spcBef>
                <a:spcPts val="0"/>
              </a:spcBef>
              <a:spcAft>
                <a:spcPts val="0"/>
              </a:spcAft>
              <a:buFont typeface="Arial" panose="020B0604020202020204" pitchFamily="34" charset="0"/>
              <a:buChar char="•"/>
            </a:pPr>
            <a:r>
              <a:rPr lang="en-US" sz="2299" dirty="0">
                <a:solidFill>
                  <a:srgbClr val="0F2D2E"/>
                </a:solidFill>
                <a:latin typeface="Century Gothic"/>
                <a:ea typeface="Century Gothic"/>
                <a:cs typeface="Century Gothic"/>
                <a:sym typeface="Century Gothic"/>
              </a:rPr>
              <a:t>Acquiring skills in activating another system (</a:t>
            </a:r>
            <a:r>
              <a:rPr lang="en-US" sz="2299" b="1" i="1" dirty="0">
                <a:solidFill>
                  <a:srgbClr val="0F2D2E"/>
                </a:solidFill>
                <a:latin typeface="Century Gothic"/>
                <a:ea typeface="Century Gothic"/>
                <a:cs typeface="Century Gothic"/>
                <a:sym typeface="Century Gothic"/>
              </a:rPr>
              <a:t>physics</a:t>
            </a:r>
            <a:r>
              <a:rPr lang="en-US" sz="2299" dirty="0">
                <a:solidFill>
                  <a:srgbClr val="0F2D2E"/>
                </a:solidFill>
                <a:latin typeface="Century Gothic"/>
                <a:ea typeface="Century Gothic"/>
                <a:cs typeface="Century Gothic"/>
                <a:sym typeface="Century Gothic"/>
              </a:rPr>
              <a:t>) by measuring air temperature (</a:t>
            </a:r>
            <a:r>
              <a:rPr lang="en-US" sz="2299" b="1" i="1" dirty="0">
                <a:solidFill>
                  <a:srgbClr val="0F2D2E"/>
                </a:solidFill>
                <a:latin typeface="Century Gothic"/>
                <a:ea typeface="Century Gothic"/>
                <a:cs typeface="Century Gothic"/>
                <a:sym typeface="Century Gothic"/>
              </a:rPr>
              <a:t>Chemistry</a:t>
            </a:r>
            <a:r>
              <a:rPr lang="en-US" sz="2299" dirty="0">
                <a:solidFill>
                  <a:srgbClr val="0F2D2E"/>
                </a:solidFill>
                <a:latin typeface="Century Gothic"/>
                <a:ea typeface="Century Gothic"/>
                <a:cs typeface="Century Gothic"/>
                <a:sym typeface="Century Gothic"/>
              </a:rPr>
              <a:t>)</a:t>
            </a:r>
          </a:p>
          <a:p>
            <a:pPr marL="342900" marR="0" lvl="0" indent="-342900" algn="l" rtl="0">
              <a:lnSpc>
                <a:spcPct val="147020"/>
              </a:lnSpc>
              <a:spcBef>
                <a:spcPts val="0"/>
              </a:spcBef>
              <a:spcAft>
                <a:spcPts val="0"/>
              </a:spcAft>
              <a:buFont typeface="Arial" panose="020B0604020202020204" pitchFamily="34" charset="0"/>
              <a:buChar char="•"/>
            </a:pPr>
            <a:r>
              <a:rPr lang="en-US" sz="2299" dirty="0">
                <a:solidFill>
                  <a:srgbClr val="0F2D2E"/>
                </a:solidFill>
                <a:latin typeface="Century Gothic"/>
                <a:ea typeface="Century Gothic"/>
                <a:cs typeface="Century Gothic"/>
                <a:sym typeface="Century Gothic"/>
              </a:rPr>
              <a:t>Developing </a:t>
            </a:r>
            <a:r>
              <a:rPr lang="en-US" sz="2299" b="1" i="1" dirty="0">
                <a:solidFill>
                  <a:srgbClr val="0F2D2E"/>
                </a:solidFill>
                <a:latin typeface="Century Gothic"/>
                <a:ea typeface="Century Gothic"/>
                <a:cs typeface="Century Gothic"/>
                <a:sym typeface="Century Gothic"/>
              </a:rPr>
              <a:t>biological</a:t>
            </a:r>
            <a:r>
              <a:rPr lang="en-US" sz="2299" dirty="0">
                <a:solidFill>
                  <a:srgbClr val="0F2D2E"/>
                </a:solidFill>
                <a:latin typeface="Century Gothic"/>
                <a:ea typeface="Century Gothic"/>
                <a:cs typeface="Century Gothic"/>
                <a:sym typeface="Century Gothic"/>
              </a:rPr>
              <a:t> skills by calculating the role of light in the growth processes of plants</a:t>
            </a:r>
            <a:endParaRPr lang="en-US" sz="2400" dirty="0"/>
          </a:p>
        </p:txBody>
      </p:sp>
      <p:sp>
        <p:nvSpPr>
          <p:cNvPr id="206" name="Google Shape;206;p7">
            <a:extLst>
              <a:ext uri="{FF2B5EF4-FFF2-40B4-BE49-F238E27FC236}">
                <a16:creationId xmlns:a16="http://schemas.microsoft.com/office/drawing/2014/main" id="{4E86A964-85D5-E8E6-6836-2401E48B26B1}"/>
              </a:ext>
            </a:extLst>
          </p:cNvPr>
          <p:cNvSpPr txBox="1"/>
          <p:nvPr/>
        </p:nvSpPr>
        <p:spPr>
          <a:xfrm>
            <a:off x="1346762" y="3822730"/>
            <a:ext cx="6543672" cy="1119794"/>
          </a:xfrm>
          <a:prstGeom prst="rect">
            <a:avLst/>
          </a:prstGeom>
          <a:noFill/>
          <a:ln>
            <a:noFill/>
          </a:ln>
        </p:spPr>
        <p:txBody>
          <a:bodyPr spcFirstLastPara="1" wrap="square" lIns="0" tIns="0" rIns="0" bIns="0" anchor="t" anchorCtr="0">
            <a:spAutoFit/>
          </a:bodyPr>
          <a:lstStyle/>
          <a:p>
            <a:pPr marL="0" marR="0" lvl="0" indent="0" algn="r" rtl="0">
              <a:lnSpc>
                <a:spcPct val="109992"/>
              </a:lnSpc>
              <a:spcBef>
                <a:spcPts val="0"/>
              </a:spcBef>
              <a:spcAft>
                <a:spcPts val="0"/>
              </a:spcAft>
              <a:buNone/>
            </a:pPr>
            <a:r>
              <a:rPr lang="en-US" sz="6615" dirty="0">
                <a:solidFill>
                  <a:srgbClr val="0F2D2E"/>
                </a:solidFill>
                <a:latin typeface="Century Gothic"/>
                <a:ea typeface="Century Gothic"/>
                <a:cs typeface="Century Gothic"/>
                <a:sym typeface="Century Gothic"/>
              </a:rPr>
              <a:t>Module 3.1</a:t>
            </a:r>
            <a:endParaRPr dirty="0"/>
          </a:p>
        </p:txBody>
      </p:sp>
      <p:cxnSp>
        <p:nvCxnSpPr>
          <p:cNvPr id="207" name="Google Shape;207;p7">
            <a:extLst>
              <a:ext uri="{FF2B5EF4-FFF2-40B4-BE49-F238E27FC236}">
                <a16:creationId xmlns:a16="http://schemas.microsoft.com/office/drawing/2014/main" id="{BEF9AC61-5178-10A7-F520-53AF3B3DDC2A}"/>
              </a:ext>
            </a:extLst>
          </p:cNvPr>
          <p:cNvCxnSpPr/>
          <p:nvPr/>
        </p:nvCxnSpPr>
        <p:spPr>
          <a:xfrm rot="10800000">
            <a:off x="-7266123" y="5760776"/>
            <a:ext cx="15156557" cy="0"/>
          </a:xfrm>
          <a:prstGeom prst="straightConnector1">
            <a:avLst/>
          </a:prstGeom>
          <a:noFill/>
          <a:ln w="76200" cap="flat" cmpd="sng">
            <a:solidFill>
              <a:srgbClr val="39999F"/>
            </a:solidFill>
            <a:prstDash val="solid"/>
            <a:round/>
            <a:headEnd type="none" w="sm" len="sm"/>
            <a:tailEnd type="none" w="sm" len="sm"/>
          </a:ln>
        </p:spPr>
      </p:cxnSp>
      <p:sp>
        <p:nvSpPr>
          <p:cNvPr id="208" name="Google Shape;208;p7">
            <a:extLst>
              <a:ext uri="{FF2B5EF4-FFF2-40B4-BE49-F238E27FC236}">
                <a16:creationId xmlns:a16="http://schemas.microsoft.com/office/drawing/2014/main" id="{580FA211-7B2D-2FEB-B467-6A89895EA030}"/>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209" name="Google Shape;209;p7">
            <a:extLst>
              <a:ext uri="{FF2B5EF4-FFF2-40B4-BE49-F238E27FC236}">
                <a16:creationId xmlns:a16="http://schemas.microsoft.com/office/drawing/2014/main" id="{78F88664-251A-F8B4-4A9F-80384F3DE9BE}"/>
              </a:ext>
            </a:extLst>
          </p:cNvPr>
          <p:cNvPicPr preferRelativeResize="0"/>
          <p:nvPr/>
        </p:nvPicPr>
        <p:blipFill rotWithShape="1">
          <a:blip r:embed="rId4">
            <a:alphaModFix/>
          </a:blip>
          <a:srcRect/>
          <a:stretch/>
        </p:blipFill>
        <p:spPr>
          <a:xfrm>
            <a:off x="16078200" y="-71701"/>
            <a:ext cx="2429920" cy="2429920"/>
          </a:xfrm>
          <a:prstGeom prst="rect">
            <a:avLst/>
          </a:prstGeom>
          <a:noFill/>
          <a:ln>
            <a:noFill/>
          </a:ln>
        </p:spPr>
      </p:pic>
    </p:spTree>
    <p:extLst>
      <p:ext uri="{BB962C8B-B14F-4D97-AF65-F5344CB8AC3E}">
        <p14:creationId xmlns:p14="http://schemas.microsoft.com/office/powerpoint/2010/main" val="14374523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213"/>
        <p:cNvGrpSpPr/>
        <p:nvPr/>
      </p:nvGrpSpPr>
      <p:grpSpPr>
        <a:xfrm>
          <a:off x="0" y="0"/>
          <a:ext cx="0" cy="0"/>
          <a:chOff x="0" y="0"/>
          <a:chExt cx="0" cy="0"/>
        </a:xfrm>
      </p:grpSpPr>
      <p:grpSp>
        <p:nvGrpSpPr>
          <p:cNvPr id="214" name="Google Shape;214;p8"/>
          <p:cNvGrpSpPr/>
          <p:nvPr/>
        </p:nvGrpSpPr>
        <p:grpSpPr>
          <a:xfrm>
            <a:off x="-590334" y="-2737919"/>
            <a:ext cx="17982161" cy="4071419"/>
            <a:chOff x="0" y="-9525"/>
            <a:chExt cx="5559109" cy="1258662"/>
          </a:xfrm>
        </p:grpSpPr>
        <p:sp>
          <p:nvSpPr>
            <p:cNvPr id="215" name="Google Shape;215;p8"/>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8"/>
            <p:cNvSpPr txBox="1"/>
            <p:nvPr/>
          </p:nvSpPr>
          <p:spPr>
            <a:xfrm>
              <a:off x="0" y="-9525"/>
              <a:ext cx="5559109" cy="125866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217" name="Google Shape;217;p8"/>
          <p:cNvSpPr/>
          <p:nvPr/>
        </p:nvSpPr>
        <p:spPr>
          <a:xfrm>
            <a:off x="1584780" y="1958660"/>
            <a:ext cx="19603058" cy="5699440"/>
          </a:xfrm>
          <a:custGeom>
            <a:avLst/>
            <a:gdLst/>
            <a:ahLst/>
            <a:cxnLst/>
            <a:rect l="l" t="t" r="r" b="b"/>
            <a:pathLst>
              <a:path w="6060203" h="1761958" extrusionOk="0">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8" name="Google Shape;218;p8"/>
          <p:cNvSpPr txBox="1"/>
          <p:nvPr/>
        </p:nvSpPr>
        <p:spPr>
          <a:xfrm>
            <a:off x="1584780" y="2308849"/>
            <a:ext cx="19603058" cy="5730251"/>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None/>
            </a:pPr>
            <a:endParaRPr sz="1800">
              <a:solidFill>
                <a:schemeClr val="dk1"/>
              </a:solidFill>
              <a:latin typeface="Calibri"/>
              <a:ea typeface="Calibri"/>
              <a:cs typeface="Calibri"/>
              <a:sym typeface="Calibri"/>
            </a:endParaRPr>
          </a:p>
        </p:txBody>
      </p:sp>
      <p:sp>
        <p:nvSpPr>
          <p:cNvPr id="219" name="Google Shape;219;p8"/>
          <p:cNvSpPr txBox="1"/>
          <p:nvPr/>
        </p:nvSpPr>
        <p:spPr>
          <a:xfrm>
            <a:off x="8929167" y="2895321"/>
            <a:ext cx="5531375" cy="4107672"/>
          </a:xfrm>
          <a:prstGeom prst="rect">
            <a:avLst/>
          </a:prstGeom>
          <a:noFill/>
          <a:ln>
            <a:noFill/>
          </a:ln>
        </p:spPr>
        <p:txBody>
          <a:bodyPr spcFirstLastPara="1" wrap="square" lIns="0" tIns="0" rIns="0" bIns="0" anchor="t" anchorCtr="0">
            <a:spAutoFit/>
          </a:bodyPr>
          <a:lstStyle/>
          <a:p>
            <a:pPr marL="0" marR="0" lvl="0" indent="0" algn="ctr" rtl="0">
              <a:lnSpc>
                <a:spcPct val="110000"/>
              </a:lnSpc>
              <a:spcBef>
                <a:spcPts val="0"/>
              </a:spcBef>
              <a:spcAft>
                <a:spcPts val="0"/>
              </a:spcAft>
              <a:buNone/>
            </a:pPr>
            <a:r>
              <a:rPr lang="en-US" sz="11189">
                <a:solidFill>
                  <a:srgbClr val="0F2D2E"/>
                </a:solidFill>
                <a:latin typeface="Century Gothic"/>
                <a:ea typeface="Century Gothic"/>
                <a:cs typeface="Century Gothic"/>
                <a:sym typeface="Century Gothic"/>
              </a:rPr>
              <a:t>THANK </a:t>
            </a:r>
            <a:endParaRPr/>
          </a:p>
          <a:p>
            <a:pPr marL="0" marR="0" lvl="0" indent="0" algn="ctr" rtl="0">
              <a:lnSpc>
                <a:spcPct val="109995"/>
              </a:lnSpc>
              <a:spcBef>
                <a:spcPts val="0"/>
              </a:spcBef>
              <a:spcAft>
                <a:spcPts val="0"/>
              </a:spcAft>
              <a:buNone/>
            </a:pPr>
            <a:r>
              <a:rPr lang="en-US" sz="17688">
                <a:solidFill>
                  <a:srgbClr val="0F2D2E"/>
                </a:solidFill>
                <a:latin typeface="Century Gothic"/>
                <a:ea typeface="Century Gothic"/>
                <a:cs typeface="Century Gothic"/>
                <a:sym typeface="Century Gothic"/>
              </a:rPr>
              <a:t>YOU</a:t>
            </a:r>
            <a:endParaRPr/>
          </a:p>
        </p:txBody>
      </p:sp>
      <p:grpSp>
        <p:nvGrpSpPr>
          <p:cNvPr id="220" name="Google Shape;220;p8"/>
          <p:cNvGrpSpPr/>
          <p:nvPr/>
        </p:nvGrpSpPr>
        <p:grpSpPr>
          <a:xfrm>
            <a:off x="-1220849" y="8311081"/>
            <a:ext cx="17982161" cy="4071419"/>
            <a:chOff x="0" y="-9525"/>
            <a:chExt cx="5559109" cy="1258662"/>
          </a:xfrm>
        </p:grpSpPr>
        <p:sp>
          <p:nvSpPr>
            <p:cNvPr id="221" name="Google Shape;221;p8"/>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8"/>
            <p:cNvSpPr txBox="1"/>
            <p:nvPr/>
          </p:nvSpPr>
          <p:spPr>
            <a:xfrm>
              <a:off x="0" y="-9525"/>
              <a:ext cx="5559109" cy="125866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223" name="Google Shape;223;p8"/>
          <p:cNvSpPr/>
          <p:nvPr/>
        </p:nvSpPr>
        <p:spPr>
          <a:xfrm>
            <a:off x="664021" y="197804"/>
            <a:ext cx="1687820" cy="780148"/>
          </a:xfrm>
          <a:custGeom>
            <a:avLst/>
            <a:gdLst/>
            <a:ahLst/>
            <a:cxnLst/>
            <a:rect l="l" t="t" r="r" b="b"/>
            <a:pathLst>
              <a:path w="1687820" h="780148" extrusionOk="0">
                <a:moveTo>
                  <a:pt x="0" y="0"/>
                </a:moveTo>
                <a:lnTo>
                  <a:pt x="1687821" y="0"/>
                </a:lnTo>
                <a:lnTo>
                  <a:pt x="1687821" y="780148"/>
                </a:lnTo>
                <a:lnTo>
                  <a:pt x="0" y="780148"/>
                </a:lnTo>
                <a:lnTo>
                  <a:pt x="0" y="0"/>
                </a:lnTo>
                <a:close/>
              </a:path>
            </a:pathLst>
          </a:custGeom>
          <a:blipFill rotWithShape="1">
            <a:blip r:embed="rId3">
              <a:alphaModFix/>
            </a:blip>
            <a:stretch>
              <a:fillRect/>
            </a:stretch>
          </a:blipFill>
          <a:ln>
            <a:noFill/>
          </a:ln>
        </p:spPr>
        <p:txBody>
          <a:bodyPr/>
          <a:lstStyle/>
          <a:p>
            <a:endParaRPr lang="tr-TR"/>
          </a:p>
        </p:txBody>
      </p:sp>
      <p:sp>
        <p:nvSpPr>
          <p:cNvPr id="224" name="Google Shape;224;p8"/>
          <p:cNvSpPr/>
          <p:nvPr/>
        </p:nvSpPr>
        <p:spPr>
          <a:xfrm>
            <a:off x="6957970" y="288277"/>
            <a:ext cx="1801998" cy="635204"/>
          </a:xfrm>
          <a:custGeom>
            <a:avLst/>
            <a:gdLst/>
            <a:ahLst/>
            <a:cxnLst/>
            <a:rect l="l" t="t" r="r" b="b"/>
            <a:pathLst>
              <a:path w="1801998" h="635204" extrusionOk="0">
                <a:moveTo>
                  <a:pt x="0" y="0"/>
                </a:moveTo>
                <a:lnTo>
                  <a:pt x="1801998" y="0"/>
                </a:lnTo>
                <a:lnTo>
                  <a:pt x="1801998" y="635205"/>
                </a:lnTo>
                <a:lnTo>
                  <a:pt x="0" y="635205"/>
                </a:lnTo>
                <a:lnTo>
                  <a:pt x="0" y="0"/>
                </a:lnTo>
                <a:close/>
              </a:path>
            </a:pathLst>
          </a:custGeom>
          <a:blipFill rotWithShape="1">
            <a:blip r:embed="rId4">
              <a:alphaModFix/>
            </a:blip>
            <a:stretch>
              <a:fillRect/>
            </a:stretch>
          </a:blipFill>
          <a:ln>
            <a:noFill/>
          </a:ln>
        </p:spPr>
        <p:txBody>
          <a:bodyPr/>
          <a:lstStyle/>
          <a:p>
            <a:endParaRPr lang="tr-TR"/>
          </a:p>
        </p:txBody>
      </p:sp>
      <p:sp>
        <p:nvSpPr>
          <p:cNvPr id="225" name="Google Shape;225;p8"/>
          <p:cNvSpPr/>
          <p:nvPr/>
        </p:nvSpPr>
        <p:spPr>
          <a:xfrm>
            <a:off x="5187470" y="98784"/>
            <a:ext cx="1018563" cy="978188"/>
          </a:xfrm>
          <a:custGeom>
            <a:avLst/>
            <a:gdLst/>
            <a:ahLst/>
            <a:cxnLst/>
            <a:rect l="l" t="t" r="r" b="b"/>
            <a:pathLst>
              <a:path w="1018563" h="978188" extrusionOk="0">
                <a:moveTo>
                  <a:pt x="0" y="0"/>
                </a:moveTo>
                <a:lnTo>
                  <a:pt x="1018563" y="0"/>
                </a:lnTo>
                <a:lnTo>
                  <a:pt x="1018563" y="978188"/>
                </a:lnTo>
                <a:lnTo>
                  <a:pt x="0" y="978188"/>
                </a:lnTo>
                <a:lnTo>
                  <a:pt x="0" y="0"/>
                </a:lnTo>
                <a:close/>
              </a:path>
            </a:pathLst>
          </a:custGeom>
          <a:blipFill rotWithShape="1">
            <a:blip r:embed="rId5">
              <a:alphaModFix/>
            </a:blip>
            <a:stretch>
              <a:fillRect b="-26481"/>
            </a:stretch>
          </a:blipFill>
          <a:ln>
            <a:noFill/>
          </a:ln>
        </p:spPr>
        <p:txBody>
          <a:bodyPr/>
          <a:lstStyle/>
          <a:p>
            <a:endParaRPr lang="tr-TR"/>
          </a:p>
        </p:txBody>
      </p:sp>
      <p:sp>
        <p:nvSpPr>
          <p:cNvPr id="226" name="Google Shape;226;p8"/>
          <p:cNvSpPr/>
          <p:nvPr/>
        </p:nvSpPr>
        <p:spPr>
          <a:xfrm>
            <a:off x="15448862" y="259298"/>
            <a:ext cx="1339344" cy="796603"/>
          </a:xfrm>
          <a:custGeom>
            <a:avLst/>
            <a:gdLst/>
            <a:ahLst/>
            <a:cxnLst/>
            <a:rect l="l" t="t" r="r" b="b"/>
            <a:pathLst>
              <a:path w="1339344" h="796603" extrusionOk="0">
                <a:moveTo>
                  <a:pt x="0" y="0"/>
                </a:moveTo>
                <a:lnTo>
                  <a:pt x="1339343" y="0"/>
                </a:lnTo>
                <a:lnTo>
                  <a:pt x="1339343" y="796603"/>
                </a:lnTo>
                <a:lnTo>
                  <a:pt x="0" y="796603"/>
                </a:lnTo>
                <a:lnTo>
                  <a:pt x="0" y="0"/>
                </a:lnTo>
                <a:close/>
              </a:path>
            </a:pathLst>
          </a:custGeom>
          <a:blipFill rotWithShape="1">
            <a:blip r:embed="rId6">
              <a:alphaModFix/>
            </a:blip>
            <a:stretch>
              <a:fillRect/>
            </a:stretch>
          </a:blipFill>
          <a:ln>
            <a:noFill/>
          </a:ln>
        </p:spPr>
        <p:txBody>
          <a:bodyPr/>
          <a:lstStyle/>
          <a:p>
            <a:endParaRPr lang="tr-TR"/>
          </a:p>
        </p:txBody>
      </p:sp>
      <p:sp>
        <p:nvSpPr>
          <p:cNvPr id="227" name="Google Shape;227;p8"/>
          <p:cNvSpPr/>
          <p:nvPr/>
        </p:nvSpPr>
        <p:spPr>
          <a:xfrm>
            <a:off x="13661090" y="313067"/>
            <a:ext cx="1140529" cy="837237"/>
          </a:xfrm>
          <a:custGeom>
            <a:avLst/>
            <a:gdLst/>
            <a:ahLst/>
            <a:cxnLst/>
            <a:rect l="l" t="t" r="r" b="b"/>
            <a:pathLst>
              <a:path w="1140529" h="837237" extrusionOk="0">
                <a:moveTo>
                  <a:pt x="0" y="0"/>
                </a:moveTo>
                <a:lnTo>
                  <a:pt x="1140528" y="0"/>
                </a:lnTo>
                <a:lnTo>
                  <a:pt x="1140528" y="837237"/>
                </a:lnTo>
                <a:lnTo>
                  <a:pt x="0" y="837237"/>
                </a:lnTo>
                <a:lnTo>
                  <a:pt x="0" y="0"/>
                </a:lnTo>
                <a:close/>
              </a:path>
            </a:pathLst>
          </a:custGeom>
          <a:blipFill rotWithShape="1">
            <a:blip r:embed="rId7">
              <a:alphaModFix/>
            </a:blip>
            <a:stretch>
              <a:fillRect/>
            </a:stretch>
          </a:blipFill>
          <a:ln>
            <a:noFill/>
          </a:ln>
        </p:spPr>
        <p:txBody>
          <a:bodyPr/>
          <a:lstStyle/>
          <a:p>
            <a:endParaRPr lang="tr-TR"/>
          </a:p>
        </p:txBody>
      </p:sp>
      <p:sp>
        <p:nvSpPr>
          <p:cNvPr id="228" name="Google Shape;228;p8"/>
          <p:cNvSpPr/>
          <p:nvPr/>
        </p:nvSpPr>
        <p:spPr>
          <a:xfrm>
            <a:off x="2591439" y="252275"/>
            <a:ext cx="1838725" cy="671206"/>
          </a:xfrm>
          <a:custGeom>
            <a:avLst/>
            <a:gdLst/>
            <a:ahLst/>
            <a:cxnLst/>
            <a:rect l="l" t="t" r="r" b="b"/>
            <a:pathLst>
              <a:path w="1838725" h="671206" extrusionOk="0">
                <a:moveTo>
                  <a:pt x="0" y="0"/>
                </a:moveTo>
                <a:lnTo>
                  <a:pt x="1838725" y="0"/>
                </a:lnTo>
                <a:lnTo>
                  <a:pt x="1838725" y="671206"/>
                </a:lnTo>
                <a:lnTo>
                  <a:pt x="0" y="671206"/>
                </a:lnTo>
                <a:lnTo>
                  <a:pt x="0" y="0"/>
                </a:lnTo>
                <a:close/>
              </a:path>
            </a:pathLst>
          </a:custGeom>
          <a:blipFill rotWithShape="1">
            <a:blip r:embed="rId8">
              <a:alphaModFix/>
            </a:blip>
            <a:stretch>
              <a:fillRect/>
            </a:stretch>
          </a:blipFill>
          <a:ln>
            <a:noFill/>
          </a:ln>
        </p:spPr>
        <p:txBody>
          <a:bodyPr/>
          <a:lstStyle/>
          <a:p>
            <a:endParaRPr lang="tr-TR"/>
          </a:p>
        </p:txBody>
      </p:sp>
      <p:sp>
        <p:nvSpPr>
          <p:cNvPr id="229" name="Google Shape;229;p8"/>
          <p:cNvSpPr/>
          <p:nvPr/>
        </p:nvSpPr>
        <p:spPr>
          <a:xfrm>
            <a:off x="11618950" y="177633"/>
            <a:ext cx="1517433" cy="1079667"/>
          </a:xfrm>
          <a:custGeom>
            <a:avLst/>
            <a:gdLst/>
            <a:ahLst/>
            <a:cxnLst/>
            <a:rect l="l" t="t" r="r" b="b"/>
            <a:pathLst>
              <a:path w="1517433" h="1079667" extrusionOk="0">
                <a:moveTo>
                  <a:pt x="0" y="0"/>
                </a:moveTo>
                <a:lnTo>
                  <a:pt x="1517433" y="0"/>
                </a:lnTo>
                <a:lnTo>
                  <a:pt x="1517433" y="1079667"/>
                </a:lnTo>
                <a:lnTo>
                  <a:pt x="0" y="1079667"/>
                </a:lnTo>
                <a:lnTo>
                  <a:pt x="0" y="0"/>
                </a:lnTo>
                <a:close/>
              </a:path>
            </a:pathLst>
          </a:custGeom>
          <a:blipFill rotWithShape="1">
            <a:blip r:embed="rId9">
              <a:alphaModFix/>
            </a:blip>
            <a:stretch>
              <a:fillRect t="-20270" b="-20271"/>
            </a:stretch>
          </a:blipFill>
          <a:ln>
            <a:noFill/>
          </a:ln>
        </p:spPr>
        <p:txBody>
          <a:bodyPr/>
          <a:lstStyle/>
          <a:p>
            <a:endParaRPr lang="tr-TR"/>
          </a:p>
        </p:txBody>
      </p:sp>
      <p:sp>
        <p:nvSpPr>
          <p:cNvPr id="230" name="Google Shape;230;p8"/>
          <p:cNvSpPr/>
          <p:nvPr/>
        </p:nvSpPr>
        <p:spPr>
          <a:xfrm>
            <a:off x="9520391" y="252275"/>
            <a:ext cx="1573852" cy="874050"/>
          </a:xfrm>
          <a:custGeom>
            <a:avLst/>
            <a:gdLst/>
            <a:ahLst/>
            <a:cxnLst/>
            <a:rect l="l" t="t" r="r" b="b"/>
            <a:pathLst>
              <a:path w="1573852" h="874050" extrusionOk="0">
                <a:moveTo>
                  <a:pt x="0" y="0"/>
                </a:moveTo>
                <a:lnTo>
                  <a:pt x="1573852" y="0"/>
                </a:lnTo>
                <a:lnTo>
                  <a:pt x="1573852" y="874050"/>
                </a:lnTo>
                <a:lnTo>
                  <a:pt x="0" y="874050"/>
                </a:lnTo>
                <a:lnTo>
                  <a:pt x="0" y="0"/>
                </a:lnTo>
                <a:close/>
              </a:path>
            </a:pathLst>
          </a:custGeom>
          <a:blipFill rotWithShape="1">
            <a:blip r:embed="rId10">
              <a:alphaModFix/>
            </a:blip>
            <a:stretch>
              <a:fillRect/>
            </a:stretch>
          </a:blipFill>
          <a:ln>
            <a:noFill/>
          </a:ln>
        </p:spPr>
        <p:txBody>
          <a:bodyPr/>
          <a:lstStyle/>
          <a:p>
            <a:endParaRPr lang="tr-TR"/>
          </a:p>
        </p:txBody>
      </p:sp>
      <p:pic>
        <p:nvPicPr>
          <p:cNvPr id="231" name="Google Shape;231;p8"/>
          <p:cNvPicPr preferRelativeResize="0"/>
          <p:nvPr/>
        </p:nvPicPr>
        <p:blipFill rotWithShape="1">
          <a:blip r:embed="rId11">
            <a:alphaModFix/>
          </a:blip>
          <a:srcRect l="23001" t="11162" r="25379" b="23378"/>
          <a:stretch/>
        </p:blipFill>
        <p:spPr>
          <a:xfrm>
            <a:off x="3657600" y="2276967"/>
            <a:ext cx="3810000" cy="4831453"/>
          </a:xfrm>
          <a:prstGeom prst="rect">
            <a:avLst/>
          </a:prstGeom>
          <a:noFill/>
          <a:ln>
            <a:noFill/>
          </a:ln>
        </p:spPr>
      </p:pic>
      <p:pic>
        <p:nvPicPr>
          <p:cNvPr id="232" name="Google Shape;232;p8"/>
          <p:cNvPicPr preferRelativeResize="0"/>
          <p:nvPr/>
        </p:nvPicPr>
        <p:blipFill rotWithShape="1">
          <a:blip r:embed="rId12">
            <a:alphaModFix/>
          </a:blip>
          <a:srcRect/>
          <a:stretch/>
        </p:blipFill>
        <p:spPr>
          <a:xfrm>
            <a:off x="2812896" y="8718599"/>
            <a:ext cx="1859594" cy="769000"/>
          </a:xfrm>
          <a:prstGeom prst="rect">
            <a:avLst/>
          </a:prstGeom>
          <a:noFill/>
          <a:ln>
            <a:noFill/>
          </a:ln>
        </p:spPr>
      </p:pic>
      <p:pic>
        <p:nvPicPr>
          <p:cNvPr id="233" name="Google Shape;233;p8"/>
          <p:cNvPicPr preferRelativeResize="0"/>
          <p:nvPr/>
        </p:nvPicPr>
        <p:blipFill rotWithShape="1">
          <a:blip r:embed="rId13">
            <a:alphaModFix/>
          </a:blip>
          <a:srcRect t="18055" b="18054"/>
          <a:stretch/>
        </p:blipFill>
        <p:spPr>
          <a:xfrm>
            <a:off x="6666145" y="8581565"/>
            <a:ext cx="1655567" cy="1057735"/>
          </a:xfrm>
          <a:prstGeom prst="rect">
            <a:avLst/>
          </a:prstGeom>
          <a:noFill/>
          <a:ln>
            <a:noFill/>
          </a:ln>
        </p:spPr>
      </p:pic>
      <p:pic>
        <p:nvPicPr>
          <p:cNvPr id="234" name="Google Shape;234;p8"/>
          <p:cNvPicPr preferRelativeResize="0"/>
          <p:nvPr/>
        </p:nvPicPr>
        <p:blipFill rotWithShape="1">
          <a:blip r:embed="rId14">
            <a:alphaModFix/>
          </a:blip>
          <a:srcRect/>
          <a:stretch/>
        </p:blipFill>
        <p:spPr>
          <a:xfrm>
            <a:off x="10359820" y="8857881"/>
            <a:ext cx="2898980" cy="603968"/>
          </a:xfrm>
          <a:prstGeom prst="rect">
            <a:avLst/>
          </a:prstGeom>
          <a:noFill/>
          <a:ln>
            <a:noFill/>
          </a:ln>
        </p:spPr>
      </p:pic>
      <p:graphicFrame>
        <p:nvGraphicFramePr>
          <p:cNvPr id="235" name="Google Shape;235;p8"/>
          <p:cNvGraphicFramePr/>
          <p:nvPr/>
        </p:nvGraphicFramePr>
        <p:xfrm>
          <a:off x="152400" y="9258300"/>
          <a:ext cx="15733375" cy="1181735"/>
        </p:xfrm>
        <a:graphic>
          <a:graphicData uri="http://schemas.openxmlformats.org/drawingml/2006/table">
            <a:tbl>
              <a:tblPr>
                <a:noFill/>
                <a:tableStyleId>{BB7D3B99-4072-4367-85C0-600BEA440E48}</a:tableStyleId>
              </a:tblPr>
              <a:tblGrid>
                <a:gridCol w="15733375">
                  <a:extLst>
                    <a:ext uri="{9D8B030D-6E8A-4147-A177-3AD203B41FA5}">
                      <a16:colId xmlns:a16="http://schemas.microsoft.com/office/drawing/2014/main" val="20000"/>
                    </a:ext>
                  </a:extLst>
                </a:gridCol>
              </a:tblGrid>
              <a:tr h="770675">
                <a:tc>
                  <a:txBody>
                    <a:bodyPr/>
                    <a:lstStyle/>
                    <a:p>
                      <a:pPr marL="0" marR="0" lvl="0" indent="0" algn="just" rtl="0">
                        <a:lnSpc>
                          <a:spcPct val="151666"/>
                        </a:lnSpc>
                        <a:spcBef>
                          <a:spcPts val="0"/>
                        </a:spcBef>
                        <a:spcAft>
                          <a:spcPts val="0"/>
                        </a:spcAft>
                        <a:buClr>
                          <a:schemeClr val="dk1"/>
                        </a:buClr>
                        <a:buSzPts val="1200"/>
                        <a:buFont typeface="Calibri"/>
                        <a:buNone/>
                      </a:pPr>
                      <a:r>
                        <a:rPr lang="en-US" sz="1200" b="0" i="1" u="none" strike="noStrike" cap="none">
                          <a:solidFill>
                            <a:schemeClr val="dk1"/>
                          </a:solidFill>
                          <a:latin typeface="Calibri"/>
                          <a:ea typeface="Calibri"/>
                          <a:cs typeface="Calibri"/>
                          <a:sym typeface="Calibri"/>
                        </a:rPr>
                        <a:t>© 2022-2024. This work is licensed under a </a:t>
                      </a:r>
                      <a:r>
                        <a:rPr lang="en-US" sz="1200" b="0" i="1" u="sng" strike="noStrike" cap="none">
                          <a:solidFill>
                            <a:schemeClr val="dk1"/>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 4.0 LEGAL CODE</a:t>
                      </a:r>
                      <a:r>
                        <a:rPr lang="en-US" sz="1200" b="0" i="1" u="none" strike="noStrike" cap="none">
                          <a:solidFill>
                            <a:schemeClr val="dk1"/>
                          </a:solidFill>
                          <a:latin typeface="Calibri"/>
                          <a:ea typeface="Calibri"/>
                          <a:cs typeface="Calibri"/>
                          <a:sym typeface="Calibri"/>
                        </a:rPr>
                        <a:t>.</a:t>
                      </a:r>
                      <a:endParaRPr/>
                    </a:p>
                    <a:p>
                      <a:pPr marL="0" marR="0" lvl="0" indent="0" algn="just" rtl="0">
                        <a:lnSpc>
                          <a:spcPct val="140000"/>
                        </a:lnSpc>
                        <a:spcBef>
                          <a:spcPts val="0"/>
                        </a:spcBef>
                        <a:spcAft>
                          <a:spcPts val="0"/>
                        </a:spcAft>
                        <a:buNone/>
                      </a:pPr>
                      <a:r>
                        <a:rPr lang="en-US" sz="1300" u="none" strike="noStrike" cap="non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strike="noStrike" cap="none"/>
                    </a:p>
                  </a:txBody>
                  <a:tcPr marL="190500" marR="190500" marT="190500" marB="190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135"/>
        <p:cNvGrpSpPr/>
        <p:nvPr/>
      </p:nvGrpSpPr>
      <p:grpSpPr>
        <a:xfrm>
          <a:off x="0" y="0"/>
          <a:ext cx="0" cy="0"/>
          <a:chOff x="0" y="0"/>
          <a:chExt cx="0" cy="0"/>
        </a:xfrm>
      </p:grpSpPr>
      <p:grpSp>
        <p:nvGrpSpPr>
          <p:cNvPr id="136" name="Google Shape;136;p3"/>
          <p:cNvGrpSpPr/>
          <p:nvPr/>
        </p:nvGrpSpPr>
        <p:grpSpPr>
          <a:xfrm>
            <a:off x="-1047171" y="2304726"/>
            <a:ext cx="17982161" cy="5730251"/>
            <a:chOff x="0" y="-9525"/>
            <a:chExt cx="5559109" cy="1771483"/>
          </a:xfrm>
        </p:grpSpPr>
        <p:sp>
          <p:nvSpPr>
            <p:cNvPr id="137" name="Google Shape;137;p3"/>
            <p:cNvSpPr/>
            <p:nvPr/>
          </p:nvSpPr>
          <p:spPr>
            <a:xfrm>
              <a:off x="0" y="0"/>
              <a:ext cx="5559109" cy="1761958"/>
            </a:xfrm>
            <a:custGeom>
              <a:avLst/>
              <a:gdLst/>
              <a:ahLst/>
              <a:cxnLst/>
              <a:rect l="l" t="t" r="r" b="b"/>
              <a:pathLst>
                <a:path w="5559109" h="1761958" extrusionOk="0">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
            <p:cNvSpPr txBox="1"/>
            <p:nvPr/>
          </p:nvSpPr>
          <p:spPr>
            <a:xfrm>
              <a:off x="0" y="-9525"/>
              <a:ext cx="5559109" cy="1771483"/>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139" name="Google Shape;139;p3"/>
          <p:cNvSpPr txBox="1"/>
          <p:nvPr/>
        </p:nvSpPr>
        <p:spPr>
          <a:xfrm>
            <a:off x="1284530" y="3899713"/>
            <a:ext cx="15974770" cy="1831463"/>
          </a:xfrm>
          <a:prstGeom prst="rect">
            <a:avLst/>
          </a:prstGeom>
          <a:noFill/>
          <a:ln>
            <a:noFill/>
          </a:ln>
        </p:spPr>
        <p:txBody>
          <a:bodyPr spcFirstLastPara="1" wrap="square" lIns="0" tIns="0" rIns="0" bIns="0" anchor="t" anchorCtr="0">
            <a:spAutoFit/>
          </a:bodyPr>
          <a:lstStyle/>
          <a:p>
            <a:pPr marL="0" marR="0" lvl="0" indent="0" algn="ctr" rtl="0">
              <a:lnSpc>
                <a:spcPct val="139995"/>
              </a:lnSpc>
              <a:spcBef>
                <a:spcPts val="0"/>
              </a:spcBef>
              <a:spcAft>
                <a:spcPts val="0"/>
              </a:spcAft>
              <a:buNone/>
            </a:pPr>
            <a:r>
              <a:rPr lang="en-US" sz="8501" dirty="0">
                <a:solidFill>
                  <a:srgbClr val="0F2D2E"/>
                </a:solidFill>
                <a:latin typeface="Century Gothic"/>
                <a:ea typeface="Century Gothic"/>
                <a:cs typeface="Century Gothic"/>
                <a:sym typeface="Century Gothic"/>
              </a:rPr>
              <a:t>Module 3.2</a:t>
            </a:r>
            <a:endParaRPr dirty="0"/>
          </a:p>
        </p:txBody>
      </p:sp>
      <p:sp>
        <p:nvSpPr>
          <p:cNvPr id="140" name="Google Shape;140;p3"/>
          <p:cNvSpPr txBox="1"/>
          <p:nvPr/>
        </p:nvSpPr>
        <p:spPr>
          <a:xfrm>
            <a:off x="1711756" y="5107763"/>
            <a:ext cx="15291714" cy="1292662"/>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en-US" sz="6000" dirty="0">
                <a:solidFill>
                  <a:srgbClr val="0F2D2E"/>
                </a:solidFill>
                <a:latin typeface="Century Gothic"/>
                <a:ea typeface="Century Gothic"/>
                <a:cs typeface="Century Gothic"/>
                <a:sym typeface="Century Gothic"/>
              </a:rPr>
              <a:t>Cross-Disciplinary Applications</a:t>
            </a:r>
            <a:endParaRPr dirty="0"/>
          </a:p>
        </p:txBody>
      </p:sp>
      <p:sp>
        <p:nvSpPr>
          <p:cNvPr id="141" name="Google Shape;141;p3"/>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42" name="Google Shape;142;p3"/>
          <p:cNvPicPr preferRelativeResize="0"/>
          <p:nvPr/>
        </p:nvPicPr>
        <p:blipFill rotWithShape="1">
          <a:blip r:embed="rId4">
            <a:alphaModFix/>
          </a:blip>
          <a:srcRect/>
          <a:stretch/>
        </p:blipFill>
        <p:spPr>
          <a:xfrm>
            <a:off x="16002000" y="-213601"/>
            <a:ext cx="2857985" cy="285798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5"/>
          <p:cNvSpPr txBox="1"/>
          <p:nvPr/>
        </p:nvSpPr>
        <p:spPr>
          <a:xfrm>
            <a:off x="1687783" y="3509772"/>
            <a:ext cx="15219976" cy="4071627"/>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Arduino is a user-friendly platform that enables students to design and build their own electronic projects. With a simple programming language and a wide range of hardware support, students can easily create complex electronic circuits. One of the most important features of Arduino is that it allows students to bring together different disciplines. In this way, students can utilize engineering design principles and perform mathematical calculations while using scientific methods to solve a problem.</a:t>
            </a:r>
          </a:p>
          <a:p>
            <a:pPr marL="0" marR="0" lvl="0" indent="0" algn="just" rtl="0">
              <a:lnSpc>
                <a:spcPct val="147000"/>
              </a:lnSpc>
              <a:spcBef>
                <a:spcPts val="0"/>
              </a:spcBef>
              <a:spcAft>
                <a:spcPts val="0"/>
              </a:spcAft>
              <a:buNone/>
            </a:pPr>
            <a:endParaRPr lang="en-US" sz="1800" dirty="0">
              <a:solidFill>
                <a:srgbClr val="0F2D2E"/>
              </a:solidFill>
              <a:latin typeface="Century Gothic"/>
              <a:ea typeface="Century Gothic"/>
              <a:cs typeface="Century Gothic"/>
              <a:sym typeface="Century Gothic"/>
            </a:endParaRPr>
          </a:p>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Cross-disciplinary practices in STEM education help students develop a more holistic approach to real-world problems. For example, designing an automatic irrigation system uses knowledge from different disciplines such as plant physiology (biology), physical properties of water (physics), sensor technology (electronics) and programming (computer science). In this way, you learn to see knowledge as a whole rather than in parts.</a:t>
            </a:r>
          </a:p>
          <a:p>
            <a:pPr marL="0" marR="0" lvl="0" indent="0" algn="just" rtl="0">
              <a:lnSpc>
                <a:spcPct val="147000"/>
              </a:lnSpc>
              <a:spcBef>
                <a:spcPts val="0"/>
              </a:spcBef>
              <a:spcAft>
                <a:spcPts val="0"/>
              </a:spcAft>
              <a:buNone/>
            </a:pPr>
            <a:endParaRPr lang="en-US" sz="1800" dirty="0">
              <a:solidFill>
                <a:srgbClr val="0F2D2E"/>
              </a:solidFill>
              <a:latin typeface="Century Gothic"/>
              <a:ea typeface="Century Gothic"/>
              <a:cs typeface="Century Gothic"/>
              <a:sym typeface="Century Gothic"/>
            </a:endParaRPr>
          </a:p>
        </p:txBody>
      </p:sp>
      <p:sp>
        <p:nvSpPr>
          <p:cNvPr id="172" name="Google Shape;172;p5"/>
          <p:cNvSpPr txBox="1"/>
          <p:nvPr/>
        </p:nvSpPr>
        <p:spPr>
          <a:xfrm>
            <a:off x="1687782" y="1103606"/>
            <a:ext cx="14085617" cy="1235723"/>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Cross-Disciplinary Applications</a:t>
            </a:r>
          </a:p>
        </p:txBody>
      </p:sp>
      <p:cxnSp>
        <p:nvCxnSpPr>
          <p:cNvPr id="173" name="Google Shape;173;p5"/>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5"/>
          <p:cNvSpPr txBox="1"/>
          <p:nvPr/>
        </p:nvSpPr>
        <p:spPr>
          <a:xfrm>
            <a:off x="1711756" y="2141515"/>
            <a:ext cx="15291714" cy="926407"/>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300" dirty="0">
                <a:solidFill>
                  <a:srgbClr val="0F2D2E"/>
                </a:solidFill>
                <a:latin typeface="Calibri"/>
                <a:ea typeface="Calibri"/>
                <a:cs typeface="Calibri"/>
                <a:sym typeface="Calibri"/>
              </a:rPr>
              <a:t>Introduction</a:t>
            </a:r>
            <a:endParaRPr dirty="0"/>
          </a:p>
        </p:txBody>
      </p:sp>
      <p:sp>
        <p:nvSpPr>
          <p:cNvPr id="175" name="Google Shape;175;p5"/>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p:cNvPicPr preferRelativeResize="0"/>
          <p:nvPr/>
        </p:nvPicPr>
        <p:blipFill rotWithShape="1">
          <a:blip r:embed="rId4">
            <a:alphaModFix/>
          </a:blip>
          <a:srcRect/>
          <a:stretch/>
        </p:blipFill>
        <p:spPr>
          <a:xfrm>
            <a:off x="15773400" y="-89087"/>
            <a:ext cx="2887113" cy="288711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05FDE37D-C10F-C3CC-3C94-BD9D30DF29DB}"/>
            </a:ext>
          </a:extLst>
        </p:cNvPr>
        <p:cNvGrpSpPr/>
        <p:nvPr/>
      </p:nvGrpSpPr>
      <p:grpSpPr>
        <a:xfrm>
          <a:off x="0" y="0"/>
          <a:ext cx="0" cy="0"/>
          <a:chOff x="0" y="0"/>
          <a:chExt cx="0" cy="0"/>
        </a:xfrm>
      </p:grpSpPr>
      <p:sp>
        <p:nvSpPr>
          <p:cNvPr id="171" name="Google Shape;171;p5">
            <a:extLst>
              <a:ext uri="{FF2B5EF4-FFF2-40B4-BE49-F238E27FC236}">
                <a16:creationId xmlns:a16="http://schemas.microsoft.com/office/drawing/2014/main" id="{2174CA30-89EC-7BF2-D4B2-7F67E03EB921}"/>
              </a:ext>
            </a:extLst>
          </p:cNvPr>
          <p:cNvSpPr txBox="1"/>
          <p:nvPr/>
        </p:nvSpPr>
        <p:spPr>
          <a:xfrm>
            <a:off x="1687783" y="3509772"/>
            <a:ext cx="15219976" cy="1628651"/>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a:t>
            </a:r>
          </a:p>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a:t>
            </a:r>
          </a:p>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a:t>
            </a:r>
          </a:p>
          <a:p>
            <a:pPr marL="0" marR="0" lvl="0" indent="0" algn="just" rtl="0">
              <a:lnSpc>
                <a:spcPct val="147000"/>
              </a:lnSpc>
              <a:spcBef>
                <a:spcPts val="0"/>
              </a:spcBef>
              <a:spcAft>
                <a:spcPts val="0"/>
              </a:spcAft>
              <a:buNone/>
            </a:pPr>
            <a:endParaRPr lang="en-US" sz="1800" dirty="0">
              <a:solidFill>
                <a:srgbClr val="0F2D2E"/>
              </a:solidFill>
              <a:latin typeface="Century Gothic"/>
              <a:ea typeface="Century Gothic"/>
              <a:cs typeface="Century Gothic"/>
              <a:sym typeface="Century Gothic"/>
            </a:endParaRPr>
          </a:p>
        </p:txBody>
      </p:sp>
      <p:sp>
        <p:nvSpPr>
          <p:cNvPr id="172" name="Google Shape;172;p5">
            <a:extLst>
              <a:ext uri="{FF2B5EF4-FFF2-40B4-BE49-F238E27FC236}">
                <a16:creationId xmlns:a16="http://schemas.microsoft.com/office/drawing/2014/main" id="{0457CFEA-1727-E165-CC10-467C7F3539CC}"/>
              </a:ext>
            </a:extLst>
          </p:cNvPr>
          <p:cNvSpPr txBox="1"/>
          <p:nvPr/>
        </p:nvSpPr>
        <p:spPr>
          <a:xfrm>
            <a:off x="1687782" y="1103606"/>
            <a:ext cx="14085617" cy="1235723"/>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Cross-Disciplinary Applications</a:t>
            </a:r>
          </a:p>
        </p:txBody>
      </p:sp>
      <p:cxnSp>
        <p:nvCxnSpPr>
          <p:cNvPr id="173" name="Google Shape;173;p5">
            <a:extLst>
              <a:ext uri="{FF2B5EF4-FFF2-40B4-BE49-F238E27FC236}">
                <a16:creationId xmlns:a16="http://schemas.microsoft.com/office/drawing/2014/main" id="{29117139-E8FA-7C87-4E20-3B4A5A76173F}"/>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5">
            <a:extLst>
              <a:ext uri="{FF2B5EF4-FFF2-40B4-BE49-F238E27FC236}">
                <a16:creationId xmlns:a16="http://schemas.microsoft.com/office/drawing/2014/main" id="{31ECD59F-A3F7-4CC8-EF31-B649F2DBC893}"/>
              </a:ext>
            </a:extLst>
          </p:cNvPr>
          <p:cNvSpPr txBox="1"/>
          <p:nvPr/>
        </p:nvSpPr>
        <p:spPr>
          <a:xfrm>
            <a:off x="1711756" y="2141515"/>
            <a:ext cx="15291714" cy="926407"/>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300" dirty="0">
                <a:solidFill>
                  <a:srgbClr val="0F2D2E"/>
                </a:solidFill>
                <a:latin typeface="Calibri"/>
                <a:ea typeface="Calibri"/>
                <a:cs typeface="Calibri"/>
                <a:sym typeface="Calibri"/>
              </a:rPr>
              <a:t>Using Arduino in art, music, and other subjects</a:t>
            </a:r>
            <a:endParaRPr dirty="0"/>
          </a:p>
        </p:txBody>
      </p:sp>
      <p:sp>
        <p:nvSpPr>
          <p:cNvPr id="175" name="Google Shape;175;p5">
            <a:extLst>
              <a:ext uri="{FF2B5EF4-FFF2-40B4-BE49-F238E27FC236}">
                <a16:creationId xmlns:a16="http://schemas.microsoft.com/office/drawing/2014/main" id="{448ED394-3FE7-C215-831B-1311AA0327DA}"/>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a:extLst>
              <a:ext uri="{FF2B5EF4-FFF2-40B4-BE49-F238E27FC236}">
                <a16:creationId xmlns:a16="http://schemas.microsoft.com/office/drawing/2014/main" id="{05E34BCA-BB96-EF78-7205-5B9DCECF2845}"/>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Tree>
    <p:extLst>
      <p:ext uri="{BB962C8B-B14F-4D97-AF65-F5344CB8AC3E}">
        <p14:creationId xmlns:p14="http://schemas.microsoft.com/office/powerpoint/2010/main" val="2801623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C3FDA24D-6102-3746-38E6-7585B65DD3FC}"/>
            </a:ext>
          </a:extLst>
        </p:cNvPr>
        <p:cNvGrpSpPr/>
        <p:nvPr/>
      </p:nvGrpSpPr>
      <p:grpSpPr>
        <a:xfrm>
          <a:off x="0" y="0"/>
          <a:ext cx="0" cy="0"/>
          <a:chOff x="0" y="0"/>
          <a:chExt cx="0" cy="0"/>
        </a:xfrm>
      </p:grpSpPr>
      <p:sp>
        <p:nvSpPr>
          <p:cNvPr id="171" name="Google Shape;171;p5">
            <a:extLst>
              <a:ext uri="{FF2B5EF4-FFF2-40B4-BE49-F238E27FC236}">
                <a16:creationId xmlns:a16="http://schemas.microsoft.com/office/drawing/2014/main" id="{5B67C15D-686C-2A50-9BD8-89049A15E479}"/>
              </a:ext>
            </a:extLst>
          </p:cNvPr>
          <p:cNvSpPr txBox="1"/>
          <p:nvPr/>
        </p:nvSpPr>
        <p:spPr>
          <a:xfrm>
            <a:off x="1687783" y="3509772"/>
            <a:ext cx="15219976" cy="2850139"/>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b="1" dirty="0">
                <a:solidFill>
                  <a:srgbClr val="0F2D2E"/>
                </a:solidFill>
                <a:latin typeface="Century Gothic"/>
                <a:ea typeface="Century Gothic"/>
                <a:cs typeface="Century Gothic"/>
                <a:sym typeface="Century Gothic"/>
              </a:rPr>
              <a:t>Project Name: </a:t>
            </a:r>
            <a:r>
              <a:rPr lang="en-US" sz="1800" dirty="0">
                <a:solidFill>
                  <a:srgbClr val="0F2D2E"/>
                </a:solidFill>
                <a:latin typeface="Century Gothic"/>
                <a:ea typeface="Century Gothic"/>
                <a:cs typeface="Century Gothic"/>
                <a:sym typeface="Century Gothic"/>
              </a:rPr>
              <a:t>Automatic Opening Door in Case of Fire with Arduino</a:t>
            </a:r>
          </a:p>
          <a:p>
            <a:pPr marL="0" marR="0" lvl="0" indent="0" algn="just" rtl="0">
              <a:lnSpc>
                <a:spcPct val="147000"/>
              </a:lnSpc>
              <a:spcBef>
                <a:spcPts val="0"/>
              </a:spcBef>
              <a:spcAft>
                <a:spcPts val="0"/>
              </a:spcAft>
              <a:buNone/>
            </a:pPr>
            <a:r>
              <a:rPr lang="en-US" sz="1800" b="1" dirty="0">
                <a:solidFill>
                  <a:srgbClr val="0F2D2E"/>
                </a:solidFill>
                <a:latin typeface="Century Gothic"/>
                <a:ea typeface="Century Gothic"/>
                <a:cs typeface="Century Gothic"/>
                <a:sym typeface="Century Gothic"/>
              </a:rPr>
              <a:t>Description</a:t>
            </a:r>
            <a:r>
              <a:rPr lang="en-US" sz="1800" dirty="0">
                <a:solidFill>
                  <a:srgbClr val="0F2D2E"/>
                </a:solidFill>
                <a:latin typeface="Century Gothic"/>
                <a:ea typeface="Century Gothic"/>
                <a:cs typeface="Century Gothic"/>
                <a:sym typeface="Century Gothic"/>
              </a:rPr>
              <a:t>: Using an Arduino board, we design a door system that opens automatically when smoke or toxic gas is detected.</a:t>
            </a:r>
          </a:p>
          <a:p>
            <a:pPr marL="0" marR="0" lvl="0" indent="0" algn="just" rtl="0">
              <a:lnSpc>
                <a:spcPct val="147000"/>
              </a:lnSpc>
              <a:spcBef>
                <a:spcPts val="0"/>
              </a:spcBef>
              <a:spcAft>
                <a:spcPts val="0"/>
              </a:spcAft>
              <a:buNone/>
            </a:pPr>
            <a:r>
              <a:rPr lang="en-US" sz="1800" b="1" dirty="0">
                <a:solidFill>
                  <a:srgbClr val="0F2D2E"/>
                </a:solidFill>
                <a:latin typeface="Century Gothic"/>
                <a:ea typeface="Century Gothic"/>
                <a:cs typeface="Century Gothic"/>
                <a:sym typeface="Century Gothic"/>
              </a:rPr>
              <a:t>Preparation &amp; Research</a:t>
            </a:r>
          </a:p>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Open doors can disrupt indoor temperature control, wasting energy in heated or cooled spaces. Automated systems, like motion-sensitive lights and doors, simplify daily life. During a fire, toxic gases pose serious health risks, and stampedes can occur if doors do not open automatically. Fire-safe doors that open outward are crucial for safety and efficient evacuation.</a:t>
            </a:r>
          </a:p>
          <a:p>
            <a:pPr marL="0" marR="0" lvl="0" indent="0" algn="just" rtl="0">
              <a:lnSpc>
                <a:spcPct val="147000"/>
              </a:lnSpc>
              <a:spcBef>
                <a:spcPts val="0"/>
              </a:spcBef>
              <a:spcAft>
                <a:spcPts val="0"/>
              </a:spcAft>
              <a:buNone/>
            </a:pPr>
            <a:endParaRPr lang="en-US" sz="1800" dirty="0">
              <a:solidFill>
                <a:srgbClr val="0F2D2E"/>
              </a:solidFill>
              <a:latin typeface="Century Gothic"/>
              <a:ea typeface="Century Gothic"/>
              <a:cs typeface="Century Gothic"/>
              <a:sym typeface="Century Gothic"/>
            </a:endParaRPr>
          </a:p>
        </p:txBody>
      </p:sp>
      <p:cxnSp>
        <p:nvCxnSpPr>
          <p:cNvPr id="173" name="Google Shape;173;p5">
            <a:extLst>
              <a:ext uri="{FF2B5EF4-FFF2-40B4-BE49-F238E27FC236}">
                <a16:creationId xmlns:a16="http://schemas.microsoft.com/office/drawing/2014/main" id="{63209868-940D-53CB-DBA1-31A16193BAEB}"/>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5" name="Google Shape;175;p5">
            <a:extLst>
              <a:ext uri="{FF2B5EF4-FFF2-40B4-BE49-F238E27FC236}">
                <a16:creationId xmlns:a16="http://schemas.microsoft.com/office/drawing/2014/main" id="{D2D9728D-B1A0-26B2-E5A2-4DCDAB7AA26E}"/>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a:extLst>
              <a:ext uri="{FF2B5EF4-FFF2-40B4-BE49-F238E27FC236}">
                <a16:creationId xmlns:a16="http://schemas.microsoft.com/office/drawing/2014/main" id="{ECEFC04E-CAAB-B89E-E3A2-D42EA6CA471F}"/>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2" name="Google Shape;172;p5">
            <a:extLst>
              <a:ext uri="{FF2B5EF4-FFF2-40B4-BE49-F238E27FC236}">
                <a16:creationId xmlns:a16="http://schemas.microsoft.com/office/drawing/2014/main" id="{B6416578-74A9-B8C3-4F09-83B1A56456DD}"/>
              </a:ext>
            </a:extLst>
          </p:cNvPr>
          <p:cNvSpPr txBox="1"/>
          <p:nvPr/>
        </p:nvSpPr>
        <p:spPr>
          <a:xfrm>
            <a:off x="1687783" y="1038326"/>
            <a:ext cx="14085617" cy="1235723"/>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Cross-Disciplinary Applications</a:t>
            </a:r>
          </a:p>
        </p:txBody>
      </p:sp>
      <p:sp>
        <p:nvSpPr>
          <p:cNvPr id="4" name="Google Shape;174;p5">
            <a:extLst>
              <a:ext uri="{FF2B5EF4-FFF2-40B4-BE49-F238E27FC236}">
                <a16:creationId xmlns:a16="http://schemas.microsoft.com/office/drawing/2014/main" id="{DD6E4219-D44A-1BC4-F11D-C38A77D5A9B1}"/>
              </a:ext>
            </a:extLst>
          </p:cNvPr>
          <p:cNvSpPr txBox="1"/>
          <p:nvPr/>
        </p:nvSpPr>
        <p:spPr>
          <a:xfrm>
            <a:off x="1711756" y="2141515"/>
            <a:ext cx="15291714" cy="926407"/>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300" dirty="0">
                <a:solidFill>
                  <a:srgbClr val="0F2D2E"/>
                </a:solidFill>
                <a:latin typeface="Calibri"/>
                <a:ea typeface="Calibri"/>
                <a:cs typeface="Calibri"/>
                <a:sym typeface="Calibri"/>
              </a:rPr>
              <a:t>Project -1</a:t>
            </a:r>
            <a:endParaRPr dirty="0"/>
          </a:p>
        </p:txBody>
      </p:sp>
    </p:spTree>
    <p:extLst>
      <p:ext uri="{BB962C8B-B14F-4D97-AF65-F5344CB8AC3E}">
        <p14:creationId xmlns:p14="http://schemas.microsoft.com/office/powerpoint/2010/main" val="14855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200">
          <a:extLst>
            <a:ext uri="{FF2B5EF4-FFF2-40B4-BE49-F238E27FC236}">
              <a16:creationId xmlns:a16="http://schemas.microsoft.com/office/drawing/2014/main" id="{A85B1FBE-C3BE-9594-6C03-9EED59E9D4DD}"/>
            </a:ext>
          </a:extLst>
        </p:cNvPr>
        <p:cNvGrpSpPr/>
        <p:nvPr/>
      </p:nvGrpSpPr>
      <p:grpSpPr>
        <a:xfrm>
          <a:off x="0" y="0"/>
          <a:ext cx="0" cy="0"/>
          <a:chOff x="0" y="0"/>
          <a:chExt cx="0" cy="0"/>
        </a:xfrm>
      </p:grpSpPr>
      <p:grpSp>
        <p:nvGrpSpPr>
          <p:cNvPr id="201" name="Google Shape;201;p7">
            <a:extLst>
              <a:ext uri="{FF2B5EF4-FFF2-40B4-BE49-F238E27FC236}">
                <a16:creationId xmlns:a16="http://schemas.microsoft.com/office/drawing/2014/main" id="{6234A6CF-AAC7-1596-D442-1AD11769DE83}"/>
              </a:ext>
            </a:extLst>
          </p:cNvPr>
          <p:cNvGrpSpPr/>
          <p:nvPr/>
        </p:nvGrpSpPr>
        <p:grpSpPr>
          <a:xfrm>
            <a:off x="-653516" y="1556412"/>
            <a:ext cx="20370072" cy="7386415"/>
            <a:chOff x="0" y="0"/>
            <a:chExt cx="5364957" cy="1585039"/>
          </a:xfrm>
        </p:grpSpPr>
        <p:sp>
          <p:nvSpPr>
            <p:cNvPr id="202" name="Google Shape;202;p7">
              <a:extLst>
                <a:ext uri="{FF2B5EF4-FFF2-40B4-BE49-F238E27FC236}">
                  <a16:creationId xmlns:a16="http://schemas.microsoft.com/office/drawing/2014/main" id="{89BCE094-9AEA-048A-CC84-EC810E423637}"/>
                </a:ext>
              </a:extLst>
            </p:cNvPr>
            <p:cNvSpPr/>
            <p:nvPr/>
          </p:nvSpPr>
          <p:spPr>
            <a:xfrm>
              <a:off x="0" y="0"/>
              <a:ext cx="5364957" cy="1585039"/>
            </a:xfrm>
            <a:custGeom>
              <a:avLst/>
              <a:gdLst/>
              <a:ahLst/>
              <a:cxnLst/>
              <a:rect l="l" t="t" r="r" b="b"/>
              <a:pathLst>
                <a:path w="5364957" h="1585039" extrusionOk="0">
                  <a:moveTo>
                    <a:pt x="0" y="0"/>
                  </a:moveTo>
                  <a:lnTo>
                    <a:pt x="5364957" y="0"/>
                  </a:lnTo>
                  <a:lnTo>
                    <a:pt x="5364957" y="1585039"/>
                  </a:lnTo>
                  <a:lnTo>
                    <a:pt x="0" y="1585039"/>
                  </a:lnTo>
                  <a:close/>
                </a:path>
              </a:pathLst>
            </a:custGeom>
            <a:solidFill>
              <a:srgbClr val="FFFFFF"/>
            </a:solidFill>
            <a:ln w="114300" cap="sq" cmpd="sng">
              <a:solidFill>
                <a:srgbClr val="39999F"/>
              </a:solidFill>
              <a:prstDash val="solid"/>
              <a:miter lim="8000"/>
              <a:headEnd type="none" w="sm" len="sm"/>
              <a:tailEnd type="none" w="sm" len="sm"/>
            </a:ln>
          </p:spPr>
          <p:txBody>
            <a:bodyPr/>
            <a:lstStyle/>
            <a:p>
              <a:endParaRPr lang="tr-TR"/>
            </a:p>
          </p:txBody>
        </p:sp>
        <p:sp>
          <p:nvSpPr>
            <p:cNvPr id="203" name="Google Shape;203;p7">
              <a:extLst>
                <a:ext uri="{FF2B5EF4-FFF2-40B4-BE49-F238E27FC236}">
                  <a16:creationId xmlns:a16="http://schemas.microsoft.com/office/drawing/2014/main" id="{815D1C1E-78A4-B2E5-737E-0F33190171EA}"/>
                </a:ext>
              </a:extLst>
            </p:cNvPr>
            <p:cNvSpPr txBox="1"/>
            <p:nvPr/>
          </p:nvSpPr>
          <p:spPr>
            <a:xfrm>
              <a:off x="0" y="28575"/>
              <a:ext cx="5364957" cy="1556464"/>
            </a:xfrm>
            <a:prstGeom prst="rect">
              <a:avLst/>
            </a:prstGeom>
            <a:noFill/>
            <a:ln>
              <a:noFill/>
            </a:ln>
          </p:spPr>
          <p:txBody>
            <a:bodyPr spcFirstLastPara="1" wrap="square" lIns="50800" tIns="50800" rIns="50800" bIns="50800" anchor="ctr" anchorCtr="0">
              <a:noAutofit/>
            </a:bodyPr>
            <a:lstStyle/>
            <a:p>
              <a:pPr marL="0" marR="0" lvl="0" indent="0" algn="ctr" rtl="0">
                <a:lnSpc>
                  <a:spcPct val="103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204" name="Google Shape;204;p7">
            <a:extLst>
              <a:ext uri="{FF2B5EF4-FFF2-40B4-BE49-F238E27FC236}">
                <a16:creationId xmlns:a16="http://schemas.microsoft.com/office/drawing/2014/main" id="{9CAC9B0D-0F0B-CB3A-B261-CA8DF9942629}"/>
              </a:ext>
            </a:extLst>
          </p:cNvPr>
          <p:cNvSpPr txBox="1"/>
          <p:nvPr/>
        </p:nvSpPr>
        <p:spPr>
          <a:xfrm>
            <a:off x="-653516" y="2835099"/>
            <a:ext cx="8134432" cy="1221553"/>
          </a:xfrm>
          <a:prstGeom prst="rect">
            <a:avLst/>
          </a:prstGeom>
          <a:noFill/>
          <a:ln>
            <a:noFill/>
          </a:ln>
        </p:spPr>
        <p:txBody>
          <a:bodyPr spcFirstLastPara="1" wrap="square" lIns="0" tIns="0" rIns="0" bIns="0" anchor="t" anchorCtr="0">
            <a:spAutoFit/>
          </a:bodyPr>
          <a:lstStyle/>
          <a:p>
            <a:pPr marL="0" marR="0" lvl="0" indent="0" algn="r" rtl="0">
              <a:lnSpc>
                <a:spcPct val="147020"/>
              </a:lnSpc>
              <a:spcBef>
                <a:spcPts val="0"/>
              </a:spcBef>
              <a:spcAft>
                <a:spcPts val="0"/>
              </a:spcAft>
              <a:buNone/>
            </a:pPr>
            <a:r>
              <a:rPr lang="en-US" sz="5400" dirty="0">
                <a:solidFill>
                  <a:srgbClr val="0F2D2E"/>
                </a:solidFill>
                <a:latin typeface="Century Gothic"/>
                <a:ea typeface="Century Gothic"/>
                <a:cs typeface="Century Gothic"/>
                <a:sym typeface="Century Gothic"/>
              </a:rPr>
              <a:t>Project-1:</a:t>
            </a:r>
          </a:p>
        </p:txBody>
      </p:sp>
      <p:sp>
        <p:nvSpPr>
          <p:cNvPr id="205" name="Google Shape;205;p7">
            <a:extLst>
              <a:ext uri="{FF2B5EF4-FFF2-40B4-BE49-F238E27FC236}">
                <a16:creationId xmlns:a16="http://schemas.microsoft.com/office/drawing/2014/main" id="{2D4E3CFA-DB7F-BF0D-DB21-5547915CCB03}"/>
              </a:ext>
            </a:extLst>
          </p:cNvPr>
          <p:cNvSpPr txBox="1"/>
          <p:nvPr/>
        </p:nvSpPr>
        <p:spPr>
          <a:xfrm>
            <a:off x="8151873" y="1984289"/>
            <a:ext cx="10991088" cy="3036729"/>
          </a:xfrm>
          <a:prstGeom prst="rect">
            <a:avLst/>
          </a:prstGeom>
          <a:noFill/>
          <a:ln>
            <a:noFill/>
          </a:ln>
        </p:spPr>
        <p:txBody>
          <a:bodyPr spcFirstLastPara="1" wrap="square" lIns="0" tIns="0" rIns="0" bIns="0" anchor="t" anchorCtr="0">
            <a:spAutoFit/>
          </a:bodyPr>
          <a:lstStyle/>
          <a:p>
            <a:pPr algn="just">
              <a:spcAft>
                <a:spcPts val="800"/>
              </a:spcAft>
            </a:pPr>
            <a:r>
              <a:rPr lang="pt-PT" sz="1800" b="1"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What</a:t>
            </a:r>
            <a:r>
              <a:rPr lang="pt-PT" sz="1800" b="1"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 do </a:t>
            </a:r>
            <a:r>
              <a:rPr lang="pt-PT" sz="1800" b="1"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you</a:t>
            </a:r>
            <a:r>
              <a:rPr lang="pt-PT" sz="1800" b="1"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b="1"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need</a:t>
            </a:r>
            <a:r>
              <a:rPr lang="pt-PT" sz="1800" b="1"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lvl="8" indent="-285750" algn="just">
              <a:spcAft>
                <a:spcPts val="800"/>
              </a:spcAft>
              <a:buSzPts val="1000"/>
              <a:buFont typeface="Arial" panose="020B0604020202020204" pitchFamily="34" charset="0"/>
              <a:buChar char="•"/>
              <a:tabLst>
                <a:tab pos="457200" algn="l"/>
              </a:tabLst>
            </a:pPr>
            <a:r>
              <a:rPr lang="pt-PT" sz="1800"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Computer</a:t>
            </a:r>
            <a:r>
              <a:rPr lang="pt-PT" sz="1800"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with</a:t>
            </a:r>
            <a:r>
              <a:rPr lang="pt-PT" sz="1800"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 Internet </a:t>
            </a:r>
            <a:r>
              <a:rPr lang="pt-PT" sz="1800"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connection</a:t>
            </a:r>
            <a:endParaRPr lang="tr-TR" sz="1800" dirty="0">
              <a:solidFill>
                <a:srgbClr val="3A3E42"/>
              </a:solidFill>
              <a:effectLst/>
              <a:latin typeface="Calibri" panose="020F0502020204030204" pitchFamily="34" charset="0"/>
              <a:ea typeface="Calibri" panose="020F0502020204030204" pitchFamily="34" charset="0"/>
              <a:cs typeface="Times New Roman" panose="02020603050405020304" pitchFamily="18" charset="0"/>
            </a:endParaRPr>
          </a:p>
          <a:p>
            <a:pPr marL="285750" lvl="8" indent="-285750" algn="just">
              <a:spcAft>
                <a:spcPts val="800"/>
              </a:spcAft>
              <a:buSzPts val="1000"/>
              <a:buFont typeface="Arial" panose="020B0604020202020204" pitchFamily="34" charset="0"/>
              <a:buChar char="•"/>
              <a:tabLst>
                <a:tab pos="457200" algn="l"/>
              </a:tabLst>
            </a:pPr>
            <a:r>
              <a:rPr lang="pt-PT" sz="1800"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Arduino</a:t>
            </a:r>
            <a:r>
              <a:rPr lang="pt-PT" sz="1800"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 UNO </a:t>
            </a:r>
            <a:r>
              <a:rPr lang="pt-PT" sz="1800"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board</a:t>
            </a:r>
            <a:endParaRPr lang="tr-TR" sz="1800" dirty="0">
              <a:solidFill>
                <a:srgbClr val="3A3E42"/>
              </a:solidFill>
              <a:effectLst/>
              <a:latin typeface="Calibri" panose="020F0502020204030204" pitchFamily="34" charset="0"/>
              <a:ea typeface="Calibri" panose="020F0502020204030204" pitchFamily="34" charset="0"/>
              <a:cs typeface="Times New Roman" panose="02020603050405020304" pitchFamily="18" charset="0"/>
            </a:endParaRPr>
          </a:p>
          <a:p>
            <a:pPr marL="285750" lvl="8" indent="-285750" algn="just">
              <a:spcAft>
                <a:spcPts val="800"/>
              </a:spcAft>
              <a:buSzPts val="1000"/>
              <a:buFont typeface="Arial" panose="020B0604020202020204" pitchFamily="34" charset="0"/>
              <a:buChar char="•"/>
              <a:tabLst>
                <a:tab pos="457200" algn="l"/>
              </a:tabLst>
            </a:pPr>
            <a:r>
              <a:rPr lang="pt-PT" sz="1800"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MQ </a:t>
            </a:r>
            <a:r>
              <a:rPr lang="pt-PT" sz="1800"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gas</a:t>
            </a:r>
            <a:r>
              <a:rPr lang="pt-PT" sz="1800"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 sensor</a:t>
            </a:r>
            <a:endParaRPr lang="tr-TR" sz="1800" dirty="0">
              <a:solidFill>
                <a:srgbClr val="3A3E42"/>
              </a:solidFill>
              <a:effectLst/>
              <a:latin typeface="Calibri" panose="020F0502020204030204" pitchFamily="34" charset="0"/>
              <a:ea typeface="Calibri" panose="020F0502020204030204" pitchFamily="34" charset="0"/>
              <a:cs typeface="Times New Roman" panose="02020603050405020304" pitchFamily="18" charset="0"/>
            </a:endParaRPr>
          </a:p>
          <a:p>
            <a:pPr marL="285750" lvl="8" indent="-285750" algn="just">
              <a:spcAft>
                <a:spcPts val="800"/>
              </a:spcAft>
              <a:buSzPts val="1000"/>
              <a:buFont typeface="Arial" panose="020B0604020202020204" pitchFamily="34" charset="0"/>
              <a:buChar char="•"/>
              <a:tabLst>
                <a:tab pos="457200" algn="l"/>
              </a:tabLst>
            </a:pPr>
            <a:r>
              <a:rPr lang="pt-PT" sz="1800"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Servo motor</a:t>
            </a:r>
            <a:endParaRPr lang="tr-TR" sz="1800" dirty="0">
              <a:solidFill>
                <a:srgbClr val="3A3E42"/>
              </a:solidFill>
              <a:effectLst/>
              <a:latin typeface="Calibri" panose="020F0502020204030204" pitchFamily="34" charset="0"/>
              <a:ea typeface="Calibri" panose="020F0502020204030204" pitchFamily="34" charset="0"/>
              <a:cs typeface="Times New Roman" panose="02020603050405020304" pitchFamily="18" charset="0"/>
            </a:endParaRPr>
          </a:p>
          <a:p>
            <a:pPr marL="285750" lvl="8" indent="-285750" algn="just">
              <a:spcAft>
                <a:spcPts val="800"/>
              </a:spcAft>
              <a:buSzPts val="1000"/>
              <a:buFont typeface="Arial" panose="020B0604020202020204" pitchFamily="34" charset="0"/>
              <a:buChar char="•"/>
              <a:tabLst>
                <a:tab pos="457200" algn="l"/>
              </a:tabLst>
            </a:pPr>
            <a:r>
              <a:rPr lang="pt-PT" sz="1800"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Buzzer</a:t>
            </a:r>
            <a:r>
              <a:rPr lang="pt-PT" sz="1800"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Sound</a:t>
            </a:r>
            <a:r>
              <a:rPr lang="pt-PT" sz="1800"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Generator</a:t>
            </a:r>
            <a:r>
              <a:rPr lang="pt-PT" sz="1800"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solidFill>
                <a:srgbClr val="3A3E42"/>
              </a:solidFill>
              <a:effectLst/>
              <a:latin typeface="Calibri" panose="020F0502020204030204" pitchFamily="34" charset="0"/>
              <a:ea typeface="Calibri" panose="020F0502020204030204" pitchFamily="34" charset="0"/>
              <a:cs typeface="Times New Roman" panose="02020603050405020304" pitchFamily="18" charset="0"/>
            </a:endParaRPr>
          </a:p>
          <a:p>
            <a:pPr marL="285750" lvl="8" indent="-285750" algn="just">
              <a:spcAft>
                <a:spcPts val="800"/>
              </a:spcAft>
              <a:buSzPts val="1000"/>
              <a:buFont typeface="Arial" panose="020B0604020202020204" pitchFamily="34" charset="0"/>
              <a:buChar char="•"/>
              <a:tabLst>
                <a:tab pos="457200" algn="l"/>
              </a:tabLst>
            </a:pPr>
            <a:r>
              <a:rPr lang="pt-PT" sz="1800"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Breadboard</a:t>
            </a:r>
            <a:endParaRPr lang="tr-TR" sz="1800" dirty="0">
              <a:solidFill>
                <a:srgbClr val="3A3E42"/>
              </a:solidFill>
              <a:effectLst/>
              <a:latin typeface="Calibri" panose="020F0502020204030204" pitchFamily="34" charset="0"/>
              <a:ea typeface="Calibri" panose="020F0502020204030204" pitchFamily="34" charset="0"/>
              <a:cs typeface="Times New Roman" panose="02020603050405020304" pitchFamily="18" charset="0"/>
            </a:endParaRPr>
          </a:p>
          <a:p>
            <a:pPr marL="285750" lvl="8" indent="-285750" algn="just">
              <a:spcAft>
                <a:spcPts val="800"/>
              </a:spcAft>
              <a:buSzPts val="1000"/>
              <a:buFont typeface="Arial" panose="020B0604020202020204" pitchFamily="34" charset="0"/>
              <a:buChar char="•"/>
              <a:tabLst>
                <a:tab pos="457200" algn="l"/>
              </a:tabLst>
            </a:pPr>
            <a:r>
              <a:rPr lang="pt-PT" sz="1800"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Jumper</a:t>
            </a:r>
            <a:r>
              <a:rPr lang="pt-PT" sz="1800"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 cable </a:t>
            </a:r>
          </a:p>
        </p:txBody>
      </p:sp>
      <p:cxnSp>
        <p:nvCxnSpPr>
          <p:cNvPr id="207" name="Google Shape;207;p7">
            <a:extLst>
              <a:ext uri="{FF2B5EF4-FFF2-40B4-BE49-F238E27FC236}">
                <a16:creationId xmlns:a16="http://schemas.microsoft.com/office/drawing/2014/main" id="{0D17514E-E25F-9C56-D2CC-6582320F21FF}"/>
              </a:ext>
            </a:extLst>
          </p:cNvPr>
          <p:cNvCxnSpPr/>
          <p:nvPr/>
        </p:nvCxnSpPr>
        <p:spPr>
          <a:xfrm rot="10800000">
            <a:off x="-7578279" y="4126280"/>
            <a:ext cx="15156557" cy="0"/>
          </a:xfrm>
          <a:prstGeom prst="straightConnector1">
            <a:avLst/>
          </a:prstGeom>
          <a:noFill/>
          <a:ln w="76200" cap="flat" cmpd="sng">
            <a:solidFill>
              <a:srgbClr val="39999F"/>
            </a:solidFill>
            <a:prstDash val="solid"/>
            <a:round/>
            <a:headEnd type="none" w="sm" len="sm"/>
            <a:tailEnd type="none" w="sm" len="sm"/>
          </a:ln>
        </p:spPr>
      </p:cxnSp>
      <p:sp>
        <p:nvSpPr>
          <p:cNvPr id="208" name="Google Shape;208;p7">
            <a:extLst>
              <a:ext uri="{FF2B5EF4-FFF2-40B4-BE49-F238E27FC236}">
                <a16:creationId xmlns:a16="http://schemas.microsoft.com/office/drawing/2014/main" id="{D0DAECA0-7CA8-D128-1A8A-8FA9E3FD1A52}"/>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209" name="Google Shape;209;p7">
            <a:extLst>
              <a:ext uri="{FF2B5EF4-FFF2-40B4-BE49-F238E27FC236}">
                <a16:creationId xmlns:a16="http://schemas.microsoft.com/office/drawing/2014/main" id="{0FB3A042-2DB4-63F1-D588-F75D3E614D2C}"/>
              </a:ext>
            </a:extLst>
          </p:cNvPr>
          <p:cNvPicPr preferRelativeResize="0"/>
          <p:nvPr/>
        </p:nvPicPr>
        <p:blipFill rotWithShape="1">
          <a:blip r:embed="rId4">
            <a:alphaModFix/>
          </a:blip>
          <a:srcRect/>
          <a:stretch/>
        </p:blipFill>
        <p:spPr>
          <a:xfrm>
            <a:off x="16078200" y="-71701"/>
            <a:ext cx="2429920" cy="2429920"/>
          </a:xfrm>
          <a:prstGeom prst="rect">
            <a:avLst/>
          </a:prstGeom>
          <a:noFill/>
          <a:ln>
            <a:noFill/>
          </a:ln>
        </p:spPr>
      </p:pic>
      <p:pic>
        <p:nvPicPr>
          <p:cNvPr id="4" name="Resim 3" descr="electronic engineering, electronic hardware, circuit component, a picture with an electronic component&#10;&#10;Description automatically generated">
            <a:extLst>
              <a:ext uri="{FF2B5EF4-FFF2-40B4-BE49-F238E27FC236}">
                <a16:creationId xmlns:a16="http://schemas.microsoft.com/office/drawing/2014/main" id="{71D2176C-A00C-DF7E-1889-F64D3535DC69}"/>
              </a:ext>
            </a:extLst>
          </p:cNvPr>
          <p:cNvPicPr>
            <a:picLocks noChangeAspect="1"/>
          </p:cNvPicPr>
          <p:nvPr/>
        </p:nvPicPr>
        <p:blipFill>
          <a:blip r:embed="rId5"/>
          <a:stretch>
            <a:fillRect/>
          </a:stretch>
        </p:blipFill>
        <p:spPr>
          <a:xfrm>
            <a:off x="8409932" y="5143499"/>
            <a:ext cx="8140708" cy="35909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Resim 4" descr="An image with text, screenshot, font, design&#10;&#10;Description automatically generated">
            <a:extLst>
              <a:ext uri="{FF2B5EF4-FFF2-40B4-BE49-F238E27FC236}">
                <a16:creationId xmlns:a16="http://schemas.microsoft.com/office/drawing/2014/main" id="{D69E14C4-7ABE-490C-DA81-350917295965}"/>
              </a:ext>
            </a:extLst>
          </p:cNvPr>
          <p:cNvPicPr>
            <a:picLocks noChangeAspect="1"/>
          </p:cNvPicPr>
          <p:nvPr/>
        </p:nvPicPr>
        <p:blipFill>
          <a:blip r:embed="rId6"/>
          <a:stretch>
            <a:fillRect/>
          </a:stretch>
        </p:blipFill>
        <p:spPr>
          <a:xfrm>
            <a:off x="1239307" y="4259444"/>
            <a:ext cx="6241609" cy="44862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81898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AD7754DC-2AF6-6754-D180-7D189B98390A}"/>
            </a:ext>
          </a:extLst>
        </p:cNvPr>
        <p:cNvGrpSpPr/>
        <p:nvPr/>
      </p:nvGrpSpPr>
      <p:grpSpPr>
        <a:xfrm>
          <a:off x="0" y="0"/>
          <a:ext cx="0" cy="0"/>
          <a:chOff x="0" y="0"/>
          <a:chExt cx="0" cy="0"/>
        </a:xfrm>
      </p:grpSpPr>
      <p:sp>
        <p:nvSpPr>
          <p:cNvPr id="171" name="Google Shape;171;p5">
            <a:extLst>
              <a:ext uri="{FF2B5EF4-FFF2-40B4-BE49-F238E27FC236}">
                <a16:creationId xmlns:a16="http://schemas.microsoft.com/office/drawing/2014/main" id="{3D1D458E-864E-A14E-83E9-770C072DBFE8}"/>
              </a:ext>
            </a:extLst>
          </p:cNvPr>
          <p:cNvSpPr txBox="1"/>
          <p:nvPr/>
        </p:nvSpPr>
        <p:spPr>
          <a:xfrm>
            <a:off x="1687783" y="3509772"/>
            <a:ext cx="15219976" cy="4071627"/>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b="1" dirty="0">
                <a:solidFill>
                  <a:srgbClr val="0F2D2E"/>
                </a:solidFill>
                <a:latin typeface="Century Gothic"/>
                <a:ea typeface="Century Gothic"/>
                <a:cs typeface="Century Gothic"/>
                <a:sym typeface="Century Gothic"/>
              </a:rPr>
              <a:t>Project Name:  </a:t>
            </a:r>
            <a:r>
              <a:rPr lang="en-US" sz="1800" dirty="0">
                <a:solidFill>
                  <a:srgbClr val="0F2D2E"/>
                </a:solidFill>
                <a:latin typeface="Century Gothic"/>
                <a:ea typeface="Century Gothic"/>
                <a:cs typeface="Century Gothic"/>
                <a:sym typeface="Century Gothic"/>
              </a:rPr>
              <a:t>Seeing the Temperature and Humidity of the Classroom with Arduino</a:t>
            </a:r>
          </a:p>
          <a:p>
            <a:pPr marL="0" marR="0" lvl="0" indent="0" algn="just" rtl="0">
              <a:lnSpc>
                <a:spcPct val="147000"/>
              </a:lnSpc>
              <a:spcBef>
                <a:spcPts val="0"/>
              </a:spcBef>
              <a:spcAft>
                <a:spcPts val="0"/>
              </a:spcAft>
              <a:buNone/>
            </a:pPr>
            <a:r>
              <a:rPr lang="en-US" sz="1800" b="1" dirty="0">
                <a:solidFill>
                  <a:srgbClr val="0F2D2E"/>
                </a:solidFill>
                <a:latin typeface="Century Gothic"/>
                <a:ea typeface="Century Gothic"/>
                <a:cs typeface="Century Gothic"/>
                <a:sym typeface="Century Gothic"/>
              </a:rPr>
              <a:t>Description</a:t>
            </a:r>
            <a:r>
              <a:rPr lang="en-US" sz="1800" dirty="0">
                <a:solidFill>
                  <a:srgbClr val="0F2D2E"/>
                </a:solidFill>
                <a:latin typeface="Century Gothic"/>
                <a:ea typeface="Century Gothic"/>
                <a:cs typeface="Century Gothic"/>
                <a:sym typeface="Century Gothic"/>
              </a:rPr>
              <a:t>: Using an Arduino board, we want to develop a system that displays the temperature and humidity in the classroom.</a:t>
            </a:r>
          </a:p>
          <a:p>
            <a:pPr algn="just">
              <a:lnSpc>
                <a:spcPct val="147000"/>
              </a:lnSpc>
            </a:pPr>
            <a:r>
              <a:rPr lang="pt-PT" sz="1800" b="1" dirty="0" err="1">
                <a:solidFill>
                  <a:srgbClr val="0F2D2E"/>
                </a:solidFill>
                <a:latin typeface="Century Gothic"/>
              </a:rPr>
              <a:t>Preparation</a:t>
            </a:r>
            <a:r>
              <a:rPr lang="pt-PT" sz="1800" b="1" dirty="0">
                <a:solidFill>
                  <a:srgbClr val="0F2D2E"/>
                </a:solidFill>
                <a:latin typeface="Century Gothic"/>
              </a:rPr>
              <a:t> &amp; Research:  </a:t>
            </a:r>
            <a:r>
              <a:rPr lang="pt-PT" sz="1800" dirty="0" err="1">
                <a:solidFill>
                  <a:srgbClr val="0F2D2E"/>
                </a:solidFill>
                <a:latin typeface="Century Gothic"/>
              </a:rPr>
              <a:t>We</a:t>
            </a:r>
            <a:r>
              <a:rPr lang="pt-PT" sz="1800" dirty="0">
                <a:solidFill>
                  <a:srgbClr val="0F2D2E"/>
                </a:solidFill>
                <a:latin typeface="Century Gothic"/>
              </a:rPr>
              <a:t> </a:t>
            </a:r>
            <a:r>
              <a:rPr lang="pt-PT" sz="1800" dirty="0" err="1">
                <a:solidFill>
                  <a:srgbClr val="0F2D2E"/>
                </a:solidFill>
                <a:latin typeface="Century Gothic"/>
              </a:rPr>
              <a:t>will</a:t>
            </a:r>
            <a:r>
              <a:rPr lang="pt-PT" sz="1800" dirty="0">
                <a:solidFill>
                  <a:srgbClr val="0F2D2E"/>
                </a:solidFill>
                <a:latin typeface="Century Gothic"/>
              </a:rPr>
              <a:t> examine </a:t>
            </a:r>
            <a:r>
              <a:rPr lang="pt-PT" sz="1800" dirty="0" err="1">
                <a:solidFill>
                  <a:srgbClr val="0F2D2E"/>
                </a:solidFill>
                <a:latin typeface="Century Gothic"/>
              </a:rPr>
              <a:t>the</a:t>
            </a:r>
            <a:r>
              <a:rPr lang="pt-PT" sz="1800" dirty="0">
                <a:solidFill>
                  <a:srgbClr val="0F2D2E"/>
                </a:solidFill>
                <a:latin typeface="Century Gothic"/>
              </a:rPr>
              <a:t> </a:t>
            </a:r>
            <a:r>
              <a:rPr lang="pt-PT" sz="1800" dirty="0" err="1">
                <a:solidFill>
                  <a:srgbClr val="0F2D2E"/>
                </a:solidFill>
                <a:latin typeface="Century Gothic"/>
              </a:rPr>
              <a:t>air</a:t>
            </a:r>
            <a:r>
              <a:rPr lang="pt-PT" sz="1800" dirty="0">
                <a:solidFill>
                  <a:srgbClr val="0F2D2E"/>
                </a:solidFill>
                <a:latin typeface="Century Gothic"/>
              </a:rPr>
              <a:t> </a:t>
            </a:r>
            <a:r>
              <a:rPr lang="pt-PT" sz="1800" dirty="0" err="1">
                <a:solidFill>
                  <a:srgbClr val="0F2D2E"/>
                </a:solidFill>
                <a:latin typeface="Century Gothic"/>
              </a:rPr>
              <a:t>of</a:t>
            </a:r>
            <a:r>
              <a:rPr lang="pt-PT" sz="1800" dirty="0">
                <a:solidFill>
                  <a:srgbClr val="0F2D2E"/>
                </a:solidFill>
                <a:latin typeface="Century Gothic"/>
              </a:rPr>
              <a:t> </a:t>
            </a:r>
            <a:r>
              <a:rPr lang="pt-PT" sz="1800" dirty="0" err="1">
                <a:solidFill>
                  <a:srgbClr val="0F2D2E"/>
                </a:solidFill>
                <a:latin typeface="Century Gothic"/>
              </a:rPr>
              <a:t>our</a:t>
            </a:r>
            <a:r>
              <a:rPr lang="pt-PT" sz="1800" dirty="0">
                <a:solidFill>
                  <a:srgbClr val="0F2D2E"/>
                </a:solidFill>
                <a:latin typeface="Century Gothic"/>
              </a:rPr>
              <a:t> </a:t>
            </a:r>
            <a:r>
              <a:rPr lang="pt-PT" sz="1800" dirty="0" err="1">
                <a:solidFill>
                  <a:srgbClr val="0F2D2E"/>
                </a:solidFill>
                <a:latin typeface="Century Gothic"/>
              </a:rPr>
              <a:t>classroom</a:t>
            </a:r>
            <a:r>
              <a:rPr lang="pt-PT" sz="1800" dirty="0">
                <a:solidFill>
                  <a:srgbClr val="0F2D2E"/>
                </a:solidFill>
                <a:latin typeface="Century Gothic"/>
              </a:rPr>
              <a:t> </a:t>
            </a:r>
            <a:r>
              <a:rPr lang="pt-PT" sz="1800" dirty="0" err="1">
                <a:solidFill>
                  <a:srgbClr val="0F2D2E"/>
                </a:solidFill>
                <a:latin typeface="Century Gothic"/>
              </a:rPr>
              <a:t>like</a:t>
            </a:r>
            <a:r>
              <a:rPr lang="pt-PT" sz="1800" dirty="0">
                <a:solidFill>
                  <a:srgbClr val="0F2D2E"/>
                </a:solidFill>
                <a:latin typeface="Century Gothic"/>
              </a:rPr>
              <a:t> a </a:t>
            </a:r>
            <a:r>
              <a:rPr lang="pt-PT" sz="1800" dirty="0" err="1">
                <a:solidFill>
                  <a:srgbClr val="0F2D2E"/>
                </a:solidFill>
                <a:latin typeface="Century Gothic"/>
              </a:rPr>
              <a:t>laboratory</a:t>
            </a:r>
            <a:r>
              <a:rPr lang="pt-PT" sz="1800" dirty="0">
                <a:solidFill>
                  <a:srgbClr val="0F2D2E"/>
                </a:solidFill>
                <a:latin typeface="Century Gothic"/>
              </a:rPr>
              <a:t> </a:t>
            </a:r>
            <a:r>
              <a:rPr lang="pt-PT" sz="1800" dirty="0" err="1">
                <a:solidFill>
                  <a:srgbClr val="0F2D2E"/>
                </a:solidFill>
                <a:latin typeface="Century Gothic"/>
              </a:rPr>
              <a:t>and</a:t>
            </a:r>
            <a:r>
              <a:rPr lang="pt-PT" sz="1800" dirty="0">
                <a:solidFill>
                  <a:srgbClr val="0F2D2E"/>
                </a:solidFill>
                <a:latin typeface="Century Gothic"/>
              </a:rPr>
              <a:t> </a:t>
            </a:r>
            <a:r>
              <a:rPr lang="pt-PT" sz="1800" dirty="0" err="1">
                <a:solidFill>
                  <a:srgbClr val="0F2D2E"/>
                </a:solidFill>
                <a:latin typeface="Century Gothic"/>
              </a:rPr>
              <a:t>discover</a:t>
            </a:r>
            <a:r>
              <a:rPr lang="pt-PT" sz="1800" dirty="0">
                <a:solidFill>
                  <a:srgbClr val="0F2D2E"/>
                </a:solidFill>
                <a:latin typeface="Century Gothic"/>
              </a:rPr>
              <a:t> </a:t>
            </a:r>
            <a:r>
              <a:rPr lang="pt-PT" sz="1800" dirty="0" err="1">
                <a:solidFill>
                  <a:srgbClr val="0F2D2E"/>
                </a:solidFill>
                <a:latin typeface="Century Gothic"/>
              </a:rPr>
              <a:t>its</a:t>
            </a:r>
            <a:r>
              <a:rPr lang="pt-PT" sz="1800" dirty="0">
                <a:solidFill>
                  <a:srgbClr val="0F2D2E"/>
                </a:solidFill>
                <a:latin typeface="Century Gothic"/>
              </a:rPr>
              <a:t> </a:t>
            </a:r>
            <a:r>
              <a:rPr lang="pt-PT" sz="1800" dirty="0" err="1">
                <a:solidFill>
                  <a:srgbClr val="0F2D2E"/>
                </a:solidFill>
                <a:latin typeface="Century Gothic"/>
              </a:rPr>
              <a:t>hidden</a:t>
            </a:r>
            <a:r>
              <a:rPr lang="pt-PT" sz="1800" dirty="0">
                <a:solidFill>
                  <a:srgbClr val="0F2D2E"/>
                </a:solidFill>
                <a:latin typeface="Century Gothic"/>
              </a:rPr>
              <a:t> </a:t>
            </a:r>
            <a:r>
              <a:rPr lang="pt-PT" sz="1800" dirty="0" err="1">
                <a:solidFill>
                  <a:srgbClr val="0F2D2E"/>
                </a:solidFill>
                <a:latin typeface="Century Gothic"/>
              </a:rPr>
              <a:t>world</a:t>
            </a:r>
            <a:r>
              <a:rPr lang="pt-PT" sz="1800" dirty="0">
                <a:solidFill>
                  <a:srgbClr val="0F2D2E"/>
                </a:solidFill>
                <a:latin typeface="Century Gothic"/>
              </a:rPr>
              <a:t> </a:t>
            </a:r>
            <a:r>
              <a:rPr lang="pt-PT" sz="1800" dirty="0" err="1">
                <a:solidFill>
                  <a:srgbClr val="0F2D2E"/>
                </a:solidFill>
                <a:latin typeface="Century Gothic"/>
              </a:rPr>
              <a:t>by</a:t>
            </a:r>
            <a:r>
              <a:rPr lang="pt-PT" sz="1800" dirty="0">
                <a:solidFill>
                  <a:srgbClr val="0F2D2E"/>
                </a:solidFill>
                <a:latin typeface="Century Gothic"/>
              </a:rPr>
              <a:t> </a:t>
            </a:r>
            <a:r>
              <a:rPr lang="pt-PT" sz="1800" dirty="0" err="1">
                <a:solidFill>
                  <a:srgbClr val="0F2D2E"/>
                </a:solidFill>
                <a:latin typeface="Century Gothic"/>
              </a:rPr>
              <a:t>measuring</a:t>
            </a:r>
            <a:r>
              <a:rPr lang="pt-PT" sz="1800" dirty="0">
                <a:solidFill>
                  <a:srgbClr val="0F2D2E"/>
                </a:solidFill>
                <a:latin typeface="Century Gothic"/>
              </a:rPr>
              <a:t> </a:t>
            </a:r>
            <a:r>
              <a:rPr lang="pt-PT" sz="1800" dirty="0" err="1">
                <a:solidFill>
                  <a:srgbClr val="0F2D2E"/>
                </a:solidFill>
                <a:latin typeface="Century Gothic"/>
              </a:rPr>
              <a:t>values</a:t>
            </a:r>
            <a:r>
              <a:rPr lang="pt-PT" sz="1800" dirty="0">
                <a:solidFill>
                  <a:srgbClr val="0F2D2E"/>
                </a:solidFill>
                <a:latin typeface="Century Gothic"/>
              </a:rPr>
              <a:t> </a:t>
            </a:r>
            <a:r>
              <a:rPr lang="pt-PT" sz="1800" dirty="0" err="1">
                <a:solidFill>
                  <a:srgbClr val="0F2D2E"/>
                </a:solidFill>
                <a:latin typeface="Century Gothic"/>
              </a:rPr>
              <a:t>such</a:t>
            </a:r>
            <a:r>
              <a:rPr lang="pt-PT" sz="1800" dirty="0">
                <a:solidFill>
                  <a:srgbClr val="0F2D2E"/>
                </a:solidFill>
                <a:latin typeface="Century Gothic"/>
              </a:rPr>
              <a:t> as </a:t>
            </a:r>
            <a:r>
              <a:rPr lang="pt-PT" sz="1800" dirty="0" err="1">
                <a:solidFill>
                  <a:srgbClr val="0F2D2E"/>
                </a:solidFill>
                <a:latin typeface="Century Gothic"/>
              </a:rPr>
              <a:t>temperature</a:t>
            </a:r>
            <a:r>
              <a:rPr lang="pt-PT" sz="1800" dirty="0">
                <a:solidFill>
                  <a:srgbClr val="0F2D2E"/>
                </a:solidFill>
                <a:latin typeface="Century Gothic"/>
              </a:rPr>
              <a:t> </a:t>
            </a:r>
            <a:r>
              <a:rPr lang="pt-PT" sz="1800" dirty="0" err="1">
                <a:solidFill>
                  <a:srgbClr val="0F2D2E"/>
                </a:solidFill>
                <a:latin typeface="Century Gothic"/>
              </a:rPr>
              <a:t>and</a:t>
            </a:r>
            <a:r>
              <a:rPr lang="pt-PT" sz="1800" dirty="0">
                <a:solidFill>
                  <a:srgbClr val="0F2D2E"/>
                </a:solidFill>
                <a:latin typeface="Century Gothic"/>
              </a:rPr>
              <a:t> </a:t>
            </a:r>
            <a:r>
              <a:rPr lang="pt-PT" sz="1800" dirty="0" err="1">
                <a:solidFill>
                  <a:srgbClr val="0F2D2E"/>
                </a:solidFill>
                <a:latin typeface="Century Gothic"/>
              </a:rPr>
              <a:t>humidity</a:t>
            </a:r>
            <a:r>
              <a:rPr lang="pt-PT" sz="1800" dirty="0">
                <a:solidFill>
                  <a:srgbClr val="0F2D2E"/>
                </a:solidFill>
                <a:latin typeface="Century Gothic"/>
              </a:rPr>
              <a:t>. </a:t>
            </a:r>
            <a:r>
              <a:rPr lang="pt-PT" sz="1800" dirty="0" err="1">
                <a:solidFill>
                  <a:srgbClr val="0F2D2E"/>
                </a:solidFill>
                <a:latin typeface="Century Gothic"/>
              </a:rPr>
              <a:t>So</a:t>
            </a:r>
            <a:r>
              <a:rPr lang="pt-PT" sz="1800" dirty="0">
                <a:solidFill>
                  <a:srgbClr val="0F2D2E"/>
                </a:solidFill>
                <a:latin typeface="Century Gothic"/>
              </a:rPr>
              <a:t> </a:t>
            </a:r>
            <a:r>
              <a:rPr lang="pt-PT" sz="1800" dirty="0" err="1">
                <a:solidFill>
                  <a:srgbClr val="0F2D2E"/>
                </a:solidFill>
                <a:latin typeface="Century Gothic"/>
              </a:rPr>
              <a:t>why</a:t>
            </a:r>
            <a:r>
              <a:rPr lang="pt-PT" sz="1800" dirty="0">
                <a:solidFill>
                  <a:srgbClr val="0F2D2E"/>
                </a:solidFill>
                <a:latin typeface="Century Gothic"/>
              </a:rPr>
              <a:t> do </a:t>
            </a:r>
            <a:r>
              <a:rPr lang="pt-PT" sz="1800" dirty="0" err="1">
                <a:solidFill>
                  <a:srgbClr val="0F2D2E"/>
                </a:solidFill>
                <a:latin typeface="Century Gothic"/>
              </a:rPr>
              <a:t>we</a:t>
            </a:r>
            <a:r>
              <a:rPr lang="pt-PT" sz="1800" dirty="0">
                <a:solidFill>
                  <a:srgbClr val="0F2D2E"/>
                </a:solidFill>
                <a:latin typeface="Century Gothic"/>
              </a:rPr>
              <a:t> </a:t>
            </a:r>
            <a:r>
              <a:rPr lang="pt-PT" sz="1800" dirty="0" err="1">
                <a:solidFill>
                  <a:srgbClr val="0F2D2E"/>
                </a:solidFill>
                <a:latin typeface="Century Gothic"/>
              </a:rPr>
              <a:t>want</a:t>
            </a:r>
            <a:r>
              <a:rPr lang="pt-PT" sz="1800" dirty="0">
                <a:solidFill>
                  <a:srgbClr val="0F2D2E"/>
                </a:solidFill>
                <a:latin typeface="Century Gothic"/>
              </a:rPr>
              <a:t> to </a:t>
            </a:r>
            <a:r>
              <a:rPr lang="pt-PT" sz="1800" dirty="0" err="1">
                <a:solidFill>
                  <a:srgbClr val="0F2D2E"/>
                </a:solidFill>
                <a:latin typeface="Century Gothic"/>
              </a:rPr>
              <a:t>measure</a:t>
            </a:r>
            <a:r>
              <a:rPr lang="pt-PT" sz="1800" dirty="0">
                <a:solidFill>
                  <a:srgbClr val="0F2D2E"/>
                </a:solidFill>
                <a:latin typeface="Century Gothic"/>
              </a:rPr>
              <a:t> </a:t>
            </a:r>
            <a:r>
              <a:rPr lang="pt-PT" sz="1800" dirty="0" err="1">
                <a:solidFill>
                  <a:srgbClr val="0F2D2E"/>
                </a:solidFill>
                <a:latin typeface="Century Gothic"/>
              </a:rPr>
              <a:t>temperature</a:t>
            </a:r>
            <a:r>
              <a:rPr lang="pt-PT" sz="1800" dirty="0">
                <a:solidFill>
                  <a:srgbClr val="0F2D2E"/>
                </a:solidFill>
                <a:latin typeface="Century Gothic"/>
              </a:rPr>
              <a:t> </a:t>
            </a:r>
            <a:r>
              <a:rPr lang="pt-PT" sz="1800" dirty="0" err="1">
                <a:solidFill>
                  <a:srgbClr val="0F2D2E"/>
                </a:solidFill>
                <a:latin typeface="Century Gothic"/>
              </a:rPr>
              <a:t>and</a:t>
            </a:r>
            <a:r>
              <a:rPr lang="pt-PT" sz="1800" dirty="0">
                <a:solidFill>
                  <a:srgbClr val="0F2D2E"/>
                </a:solidFill>
                <a:latin typeface="Century Gothic"/>
              </a:rPr>
              <a:t> </a:t>
            </a:r>
            <a:r>
              <a:rPr lang="pt-PT" sz="1800" dirty="0" err="1">
                <a:solidFill>
                  <a:srgbClr val="0F2D2E"/>
                </a:solidFill>
                <a:latin typeface="Century Gothic"/>
              </a:rPr>
              <a:t>humidity</a:t>
            </a:r>
            <a:r>
              <a:rPr lang="pt-PT" sz="1800" dirty="0">
                <a:solidFill>
                  <a:srgbClr val="0F2D2E"/>
                </a:solidFill>
                <a:latin typeface="Century Gothic"/>
              </a:rPr>
              <a:t>? </a:t>
            </a:r>
            <a:r>
              <a:rPr lang="pt-PT" sz="1800" dirty="0" err="1">
                <a:solidFill>
                  <a:srgbClr val="0F2D2E"/>
                </a:solidFill>
                <a:latin typeface="Century Gothic"/>
              </a:rPr>
              <a:t>The</a:t>
            </a:r>
            <a:r>
              <a:rPr lang="pt-PT" sz="1800" dirty="0">
                <a:solidFill>
                  <a:srgbClr val="0F2D2E"/>
                </a:solidFill>
                <a:latin typeface="Century Gothic"/>
              </a:rPr>
              <a:t> </a:t>
            </a:r>
            <a:r>
              <a:rPr lang="pt-PT" sz="1800" dirty="0" err="1">
                <a:solidFill>
                  <a:srgbClr val="0F2D2E"/>
                </a:solidFill>
                <a:latin typeface="Century Gothic"/>
              </a:rPr>
              <a:t>mood</a:t>
            </a:r>
            <a:r>
              <a:rPr lang="pt-PT" sz="1800" dirty="0">
                <a:solidFill>
                  <a:srgbClr val="0F2D2E"/>
                </a:solidFill>
                <a:latin typeface="Century Gothic"/>
              </a:rPr>
              <a:t> </a:t>
            </a:r>
            <a:r>
              <a:rPr lang="pt-PT" sz="1800" dirty="0" err="1">
                <a:solidFill>
                  <a:srgbClr val="0F2D2E"/>
                </a:solidFill>
                <a:latin typeface="Century Gothic"/>
              </a:rPr>
              <a:t>of</a:t>
            </a:r>
            <a:r>
              <a:rPr lang="pt-PT" sz="1800" dirty="0">
                <a:solidFill>
                  <a:srgbClr val="0F2D2E"/>
                </a:solidFill>
                <a:latin typeface="Century Gothic"/>
              </a:rPr>
              <a:t> </a:t>
            </a:r>
            <a:r>
              <a:rPr lang="pt-PT" sz="1800" dirty="0" err="1">
                <a:solidFill>
                  <a:srgbClr val="0F2D2E"/>
                </a:solidFill>
                <a:latin typeface="Century Gothic"/>
              </a:rPr>
              <a:t>our</a:t>
            </a:r>
            <a:r>
              <a:rPr lang="pt-PT" sz="1800" dirty="0">
                <a:solidFill>
                  <a:srgbClr val="0F2D2E"/>
                </a:solidFill>
                <a:latin typeface="Century Gothic"/>
              </a:rPr>
              <a:t> </a:t>
            </a:r>
            <a:r>
              <a:rPr lang="pt-PT" sz="1800" dirty="0" err="1">
                <a:solidFill>
                  <a:srgbClr val="0F2D2E"/>
                </a:solidFill>
                <a:latin typeface="Century Gothic"/>
              </a:rPr>
              <a:t>classroom</a:t>
            </a:r>
            <a:r>
              <a:rPr lang="pt-PT" sz="1800" dirty="0">
                <a:solidFill>
                  <a:srgbClr val="0F2D2E"/>
                </a:solidFill>
                <a:latin typeface="Century Gothic"/>
              </a:rPr>
              <a:t> can </a:t>
            </a:r>
            <a:r>
              <a:rPr lang="pt-PT" sz="1800" dirty="0" err="1">
                <a:solidFill>
                  <a:srgbClr val="0F2D2E"/>
                </a:solidFill>
                <a:latin typeface="Century Gothic"/>
              </a:rPr>
              <a:t>affect</a:t>
            </a:r>
            <a:r>
              <a:rPr lang="pt-PT" sz="1800" dirty="0">
                <a:solidFill>
                  <a:srgbClr val="0F2D2E"/>
                </a:solidFill>
                <a:latin typeface="Century Gothic"/>
              </a:rPr>
              <a:t> </a:t>
            </a:r>
            <a:r>
              <a:rPr lang="pt-PT" sz="1800" dirty="0" err="1">
                <a:solidFill>
                  <a:srgbClr val="0F2D2E"/>
                </a:solidFill>
                <a:latin typeface="Century Gothic"/>
              </a:rPr>
              <a:t>how</a:t>
            </a:r>
            <a:r>
              <a:rPr lang="pt-PT" sz="1800" dirty="0">
                <a:solidFill>
                  <a:srgbClr val="0F2D2E"/>
                </a:solidFill>
                <a:latin typeface="Century Gothic"/>
              </a:rPr>
              <a:t> </a:t>
            </a:r>
            <a:r>
              <a:rPr lang="pt-PT" sz="1800" dirty="0" err="1">
                <a:solidFill>
                  <a:srgbClr val="0F2D2E"/>
                </a:solidFill>
                <a:latin typeface="Century Gothic"/>
              </a:rPr>
              <a:t>comfortable</a:t>
            </a:r>
            <a:r>
              <a:rPr lang="pt-PT" sz="1800" dirty="0">
                <a:solidFill>
                  <a:srgbClr val="0F2D2E"/>
                </a:solidFill>
                <a:latin typeface="Century Gothic"/>
              </a:rPr>
              <a:t> </a:t>
            </a:r>
            <a:r>
              <a:rPr lang="pt-PT" sz="1800" dirty="0" err="1">
                <a:solidFill>
                  <a:srgbClr val="0F2D2E"/>
                </a:solidFill>
                <a:latin typeface="Century Gothic"/>
              </a:rPr>
              <a:t>we</a:t>
            </a:r>
            <a:r>
              <a:rPr lang="pt-PT" sz="1800" dirty="0">
                <a:solidFill>
                  <a:srgbClr val="0F2D2E"/>
                </a:solidFill>
                <a:latin typeface="Century Gothic"/>
              </a:rPr>
              <a:t> </a:t>
            </a:r>
            <a:r>
              <a:rPr lang="pt-PT" sz="1800" dirty="0" err="1">
                <a:solidFill>
                  <a:srgbClr val="0F2D2E"/>
                </a:solidFill>
                <a:latin typeface="Century Gothic"/>
              </a:rPr>
              <a:t>feel</a:t>
            </a:r>
            <a:r>
              <a:rPr lang="pt-PT" sz="1800" dirty="0">
                <a:solidFill>
                  <a:srgbClr val="0F2D2E"/>
                </a:solidFill>
                <a:latin typeface="Century Gothic"/>
              </a:rPr>
              <a:t> </a:t>
            </a:r>
            <a:r>
              <a:rPr lang="pt-PT" sz="1800" dirty="0" err="1">
                <a:solidFill>
                  <a:srgbClr val="0F2D2E"/>
                </a:solidFill>
                <a:latin typeface="Century Gothic"/>
              </a:rPr>
              <a:t>while</a:t>
            </a:r>
            <a:r>
              <a:rPr lang="pt-PT" sz="1800" dirty="0">
                <a:solidFill>
                  <a:srgbClr val="0F2D2E"/>
                </a:solidFill>
                <a:latin typeface="Century Gothic"/>
              </a:rPr>
              <a:t> </a:t>
            </a:r>
            <a:r>
              <a:rPr lang="pt-PT" sz="1800" dirty="0" err="1">
                <a:solidFill>
                  <a:srgbClr val="0F2D2E"/>
                </a:solidFill>
                <a:latin typeface="Century Gothic"/>
              </a:rPr>
              <a:t>studying</a:t>
            </a:r>
            <a:r>
              <a:rPr lang="pt-PT" sz="1800" dirty="0">
                <a:solidFill>
                  <a:srgbClr val="0F2D2E"/>
                </a:solidFill>
                <a:latin typeface="Century Gothic"/>
              </a:rPr>
              <a:t>. </a:t>
            </a:r>
            <a:r>
              <a:rPr lang="pt-PT" sz="1800" dirty="0" err="1">
                <a:solidFill>
                  <a:srgbClr val="0F2D2E"/>
                </a:solidFill>
                <a:latin typeface="Century Gothic"/>
              </a:rPr>
              <a:t>Studying</a:t>
            </a:r>
            <a:r>
              <a:rPr lang="pt-PT" sz="1800" dirty="0">
                <a:solidFill>
                  <a:srgbClr val="0F2D2E"/>
                </a:solidFill>
                <a:latin typeface="Century Gothic"/>
              </a:rPr>
              <a:t> in </a:t>
            </a:r>
            <a:r>
              <a:rPr lang="pt-PT" sz="1800" dirty="0" err="1">
                <a:solidFill>
                  <a:srgbClr val="0F2D2E"/>
                </a:solidFill>
                <a:latin typeface="Century Gothic"/>
              </a:rPr>
              <a:t>an</a:t>
            </a:r>
            <a:r>
              <a:rPr lang="pt-PT" sz="1800" dirty="0">
                <a:solidFill>
                  <a:srgbClr val="0F2D2E"/>
                </a:solidFill>
                <a:latin typeface="Century Gothic"/>
              </a:rPr>
              <a:t> </a:t>
            </a:r>
            <a:r>
              <a:rPr lang="pt-PT" sz="1800" dirty="0" err="1">
                <a:solidFill>
                  <a:srgbClr val="0F2D2E"/>
                </a:solidFill>
                <a:latin typeface="Century Gothic"/>
              </a:rPr>
              <a:t>environment</a:t>
            </a:r>
            <a:r>
              <a:rPr lang="pt-PT" sz="1800" dirty="0">
                <a:solidFill>
                  <a:srgbClr val="0F2D2E"/>
                </a:solidFill>
                <a:latin typeface="Century Gothic"/>
              </a:rPr>
              <a:t> </a:t>
            </a:r>
            <a:r>
              <a:rPr lang="pt-PT" sz="1800" dirty="0" err="1">
                <a:solidFill>
                  <a:srgbClr val="0F2D2E"/>
                </a:solidFill>
                <a:latin typeface="Century Gothic"/>
              </a:rPr>
              <a:t>that</a:t>
            </a:r>
            <a:r>
              <a:rPr lang="pt-PT" sz="1800" dirty="0">
                <a:solidFill>
                  <a:srgbClr val="0F2D2E"/>
                </a:solidFill>
                <a:latin typeface="Century Gothic"/>
              </a:rPr>
              <a:t> </a:t>
            </a:r>
            <a:r>
              <a:rPr lang="pt-PT" sz="1800" dirty="0" err="1">
                <a:solidFill>
                  <a:srgbClr val="0F2D2E"/>
                </a:solidFill>
                <a:latin typeface="Century Gothic"/>
              </a:rPr>
              <a:t>is</a:t>
            </a:r>
            <a:r>
              <a:rPr lang="pt-PT" sz="1800" dirty="0">
                <a:solidFill>
                  <a:srgbClr val="0F2D2E"/>
                </a:solidFill>
                <a:latin typeface="Century Gothic"/>
              </a:rPr>
              <a:t> too hot </a:t>
            </a:r>
            <a:r>
              <a:rPr lang="pt-PT" sz="1800" dirty="0" err="1">
                <a:solidFill>
                  <a:srgbClr val="0F2D2E"/>
                </a:solidFill>
                <a:latin typeface="Century Gothic"/>
              </a:rPr>
              <a:t>or</a:t>
            </a:r>
            <a:r>
              <a:rPr lang="pt-PT" sz="1800" dirty="0">
                <a:solidFill>
                  <a:srgbClr val="0F2D2E"/>
                </a:solidFill>
                <a:latin typeface="Century Gothic"/>
              </a:rPr>
              <a:t> too </a:t>
            </a:r>
            <a:r>
              <a:rPr lang="pt-PT" sz="1800" dirty="0" err="1">
                <a:solidFill>
                  <a:srgbClr val="0F2D2E"/>
                </a:solidFill>
                <a:latin typeface="Century Gothic"/>
              </a:rPr>
              <a:t>cold</a:t>
            </a:r>
            <a:r>
              <a:rPr lang="pt-PT" sz="1800" dirty="0">
                <a:solidFill>
                  <a:srgbClr val="0F2D2E"/>
                </a:solidFill>
                <a:latin typeface="Century Gothic"/>
              </a:rPr>
              <a:t> can </a:t>
            </a:r>
            <a:r>
              <a:rPr lang="pt-PT" sz="1800" dirty="0" err="1">
                <a:solidFill>
                  <a:srgbClr val="0F2D2E"/>
                </a:solidFill>
                <a:latin typeface="Century Gothic"/>
              </a:rPr>
              <a:t>be</a:t>
            </a:r>
            <a:r>
              <a:rPr lang="pt-PT" sz="1800" dirty="0">
                <a:solidFill>
                  <a:srgbClr val="0F2D2E"/>
                </a:solidFill>
                <a:latin typeface="Century Gothic"/>
              </a:rPr>
              <a:t> </a:t>
            </a:r>
            <a:r>
              <a:rPr lang="pt-PT" sz="1800" dirty="0" err="1">
                <a:solidFill>
                  <a:srgbClr val="0F2D2E"/>
                </a:solidFill>
                <a:latin typeface="Century Gothic"/>
              </a:rPr>
              <a:t>challenging</a:t>
            </a:r>
            <a:r>
              <a:rPr lang="pt-PT" sz="1800" dirty="0">
                <a:solidFill>
                  <a:srgbClr val="0F2D2E"/>
                </a:solidFill>
                <a:latin typeface="Century Gothic"/>
              </a:rPr>
              <a:t>. </a:t>
            </a:r>
            <a:r>
              <a:rPr lang="pt-PT" sz="1800" dirty="0" err="1">
                <a:solidFill>
                  <a:srgbClr val="0F2D2E"/>
                </a:solidFill>
                <a:latin typeface="Century Gothic"/>
              </a:rPr>
              <a:t>Likewise</a:t>
            </a:r>
            <a:r>
              <a:rPr lang="pt-PT" sz="1800" dirty="0">
                <a:solidFill>
                  <a:srgbClr val="0F2D2E"/>
                </a:solidFill>
                <a:latin typeface="Century Gothic"/>
              </a:rPr>
              <a:t>, </a:t>
            </a:r>
            <a:r>
              <a:rPr lang="pt-PT" sz="1800" dirty="0" err="1">
                <a:solidFill>
                  <a:srgbClr val="0F2D2E"/>
                </a:solidFill>
                <a:latin typeface="Century Gothic"/>
              </a:rPr>
              <a:t>the</a:t>
            </a:r>
            <a:r>
              <a:rPr lang="pt-PT" sz="1800" dirty="0">
                <a:solidFill>
                  <a:srgbClr val="0F2D2E"/>
                </a:solidFill>
                <a:latin typeface="Century Gothic"/>
              </a:rPr>
              <a:t> </a:t>
            </a:r>
            <a:r>
              <a:rPr lang="pt-PT" sz="1800" dirty="0" err="1">
                <a:solidFill>
                  <a:srgbClr val="0F2D2E"/>
                </a:solidFill>
                <a:latin typeface="Century Gothic"/>
              </a:rPr>
              <a:t>humidity</a:t>
            </a:r>
            <a:r>
              <a:rPr lang="pt-PT" sz="1800" dirty="0">
                <a:solidFill>
                  <a:srgbClr val="0F2D2E"/>
                </a:solidFill>
                <a:latin typeface="Century Gothic"/>
              </a:rPr>
              <a:t> </a:t>
            </a:r>
            <a:r>
              <a:rPr lang="pt-PT" sz="1800" dirty="0" err="1">
                <a:solidFill>
                  <a:srgbClr val="0F2D2E"/>
                </a:solidFill>
                <a:latin typeface="Century Gothic"/>
              </a:rPr>
              <a:t>of</a:t>
            </a:r>
            <a:r>
              <a:rPr lang="pt-PT" sz="1800" dirty="0">
                <a:solidFill>
                  <a:srgbClr val="0F2D2E"/>
                </a:solidFill>
                <a:latin typeface="Century Gothic"/>
              </a:rPr>
              <a:t> </a:t>
            </a:r>
            <a:r>
              <a:rPr lang="pt-PT" sz="1800" dirty="0" err="1">
                <a:solidFill>
                  <a:srgbClr val="0F2D2E"/>
                </a:solidFill>
                <a:latin typeface="Century Gothic"/>
              </a:rPr>
              <a:t>the</a:t>
            </a:r>
            <a:r>
              <a:rPr lang="pt-PT" sz="1800" dirty="0">
                <a:solidFill>
                  <a:srgbClr val="0F2D2E"/>
                </a:solidFill>
                <a:latin typeface="Century Gothic"/>
              </a:rPr>
              <a:t> </a:t>
            </a:r>
            <a:r>
              <a:rPr lang="pt-PT" sz="1800" dirty="0" err="1">
                <a:solidFill>
                  <a:srgbClr val="0F2D2E"/>
                </a:solidFill>
                <a:latin typeface="Century Gothic"/>
              </a:rPr>
              <a:t>air</a:t>
            </a:r>
            <a:r>
              <a:rPr lang="pt-PT" sz="1800" dirty="0">
                <a:solidFill>
                  <a:srgbClr val="0F2D2E"/>
                </a:solidFill>
                <a:latin typeface="Century Gothic"/>
              </a:rPr>
              <a:t> </a:t>
            </a:r>
            <a:r>
              <a:rPr lang="pt-PT" sz="1800" dirty="0" err="1">
                <a:solidFill>
                  <a:srgbClr val="0F2D2E"/>
                </a:solidFill>
                <a:latin typeface="Century Gothic"/>
              </a:rPr>
              <a:t>is</a:t>
            </a:r>
            <a:r>
              <a:rPr lang="pt-PT" sz="1800" dirty="0">
                <a:solidFill>
                  <a:srgbClr val="0F2D2E"/>
                </a:solidFill>
                <a:latin typeface="Century Gothic"/>
              </a:rPr>
              <a:t> </a:t>
            </a:r>
            <a:r>
              <a:rPr lang="pt-PT" sz="1800" dirty="0" err="1">
                <a:solidFill>
                  <a:srgbClr val="0F2D2E"/>
                </a:solidFill>
                <a:latin typeface="Century Gothic"/>
              </a:rPr>
              <a:t>important</a:t>
            </a:r>
            <a:r>
              <a:rPr lang="pt-PT" sz="1800" dirty="0">
                <a:solidFill>
                  <a:srgbClr val="0F2D2E"/>
                </a:solidFill>
                <a:latin typeface="Century Gothic"/>
              </a:rPr>
              <a:t> for </a:t>
            </a:r>
            <a:r>
              <a:rPr lang="pt-PT" sz="1800" dirty="0" err="1">
                <a:solidFill>
                  <a:srgbClr val="0F2D2E"/>
                </a:solidFill>
                <a:latin typeface="Century Gothic"/>
              </a:rPr>
              <a:t>our</a:t>
            </a:r>
            <a:r>
              <a:rPr lang="pt-PT" sz="1800" dirty="0">
                <a:solidFill>
                  <a:srgbClr val="0F2D2E"/>
                </a:solidFill>
                <a:latin typeface="Century Gothic"/>
              </a:rPr>
              <a:t> </a:t>
            </a:r>
            <a:r>
              <a:rPr lang="pt-PT" sz="1800" dirty="0" err="1">
                <a:solidFill>
                  <a:srgbClr val="0F2D2E"/>
                </a:solidFill>
                <a:latin typeface="Century Gothic"/>
              </a:rPr>
              <a:t>health</a:t>
            </a:r>
            <a:r>
              <a:rPr lang="pt-PT" sz="1800" dirty="0">
                <a:solidFill>
                  <a:srgbClr val="0F2D2E"/>
                </a:solidFill>
                <a:latin typeface="Century Gothic"/>
              </a:rPr>
              <a:t>. </a:t>
            </a:r>
            <a:r>
              <a:rPr lang="pt-PT" sz="1800" dirty="0" err="1">
                <a:solidFill>
                  <a:srgbClr val="0F2D2E"/>
                </a:solidFill>
                <a:latin typeface="Century Gothic"/>
              </a:rPr>
              <a:t>How</a:t>
            </a:r>
            <a:r>
              <a:rPr lang="pt-PT" sz="1800" dirty="0">
                <a:solidFill>
                  <a:srgbClr val="0F2D2E"/>
                </a:solidFill>
                <a:latin typeface="Century Gothic"/>
              </a:rPr>
              <a:t> can </a:t>
            </a:r>
            <a:r>
              <a:rPr lang="pt-PT" sz="1800" dirty="0" err="1">
                <a:solidFill>
                  <a:srgbClr val="0F2D2E"/>
                </a:solidFill>
                <a:latin typeface="Century Gothic"/>
              </a:rPr>
              <a:t>we</a:t>
            </a:r>
            <a:r>
              <a:rPr lang="pt-PT" sz="1800" dirty="0">
                <a:solidFill>
                  <a:srgbClr val="0F2D2E"/>
                </a:solidFill>
                <a:latin typeface="Century Gothic"/>
              </a:rPr>
              <a:t> improve </a:t>
            </a:r>
            <a:r>
              <a:rPr lang="pt-PT" sz="1800" dirty="0" err="1">
                <a:solidFill>
                  <a:srgbClr val="0F2D2E"/>
                </a:solidFill>
                <a:latin typeface="Century Gothic"/>
              </a:rPr>
              <a:t>the</a:t>
            </a:r>
            <a:r>
              <a:rPr lang="pt-PT" sz="1800" dirty="0">
                <a:solidFill>
                  <a:srgbClr val="0F2D2E"/>
                </a:solidFill>
                <a:latin typeface="Century Gothic"/>
              </a:rPr>
              <a:t> </a:t>
            </a:r>
            <a:r>
              <a:rPr lang="pt-PT" sz="1800" dirty="0" err="1">
                <a:solidFill>
                  <a:srgbClr val="0F2D2E"/>
                </a:solidFill>
                <a:latin typeface="Century Gothic"/>
              </a:rPr>
              <a:t>temperature</a:t>
            </a:r>
            <a:r>
              <a:rPr lang="pt-PT" sz="1800" dirty="0">
                <a:solidFill>
                  <a:srgbClr val="0F2D2E"/>
                </a:solidFill>
                <a:latin typeface="Century Gothic"/>
              </a:rPr>
              <a:t> </a:t>
            </a:r>
            <a:r>
              <a:rPr lang="pt-PT" sz="1800" dirty="0" err="1">
                <a:solidFill>
                  <a:srgbClr val="0F2D2E"/>
                </a:solidFill>
                <a:latin typeface="Century Gothic"/>
              </a:rPr>
              <a:t>and</a:t>
            </a:r>
            <a:r>
              <a:rPr lang="pt-PT" sz="1800" dirty="0">
                <a:solidFill>
                  <a:srgbClr val="0F2D2E"/>
                </a:solidFill>
                <a:latin typeface="Century Gothic"/>
              </a:rPr>
              <a:t> </a:t>
            </a:r>
            <a:r>
              <a:rPr lang="pt-PT" sz="1800" dirty="0" err="1">
                <a:solidFill>
                  <a:srgbClr val="0F2D2E"/>
                </a:solidFill>
                <a:latin typeface="Century Gothic"/>
              </a:rPr>
              <a:t>humidity</a:t>
            </a:r>
            <a:r>
              <a:rPr lang="pt-PT" sz="1800" dirty="0">
                <a:solidFill>
                  <a:srgbClr val="0F2D2E"/>
                </a:solidFill>
                <a:latin typeface="Century Gothic"/>
              </a:rPr>
              <a:t> </a:t>
            </a:r>
            <a:r>
              <a:rPr lang="pt-PT" sz="1800" dirty="0" err="1">
                <a:solidFill>
                  <a:srgbClr val="0F2D2E"/>
                </a:solidFill>
                <a:latin typeface="Century Gothic"/>
              </a:rPr>
              <a:t>values</a:t>
            </a:r>
            <a:r>
              <a:rPr lang="pt-PT" sz="1800" dirty="0">
                <a:solidFill>
                  <a:srgbClr val="0F2D2E"/>
                </a:solidFill>
                <a:latin typeface="Century Gothic"/>
              </a:rPr>
              <a:t> in </a:t>
            </a:r>
            <a:r>
              <a:rPr lang="pt-PT" sz="1800" dirty="0" err="1">
                <a:solidFill>
                  <a:srgbClr val="0F2D2E"/>
                </a:solidFill>
                <a:latin typeface="Century Gothic"/>
              </a:rPr>
              <a:t>our</a:t>
            </a:r>
            <a:r>
              <a:rPr lang="pt-PT" sz="1800" dirty="0">
                <a:solidFill>
                  <a:srgbClr val="0F2D2E"/>
                </a:solidFill>
                <a:latin typeface="Century Gothic"/>
              </a:rPr>
              <a:t> </a:t>
            </a:r>
            <a:r>
              <a:rPr lang="pt-PT" sz="1800" dirty="0" err="1">
                <a:solidFill>
                  <a:srgbClr val="0F2D2E"/>
                </a:solidFill>
                <a:latin typeface="Century Gothic"/>
              </a:rPr>
              <a:t>classroom</a:t>
            </a:r>
            <a:r>
              <a:rPr lang="pt-PT" sz="1800" dirty="0">
                <a:solidFill>
                  <a:srgbClr val="0F2D2E"/>
                </a:solidFill>
                <a:latin typeface="Century Gothic"/>
              </a:rPr>
              <a:t>? For </a:t>
            </a:r>
            <a:r>
              <a:rPr lang="pt-PT" sz="1800" dirty="0" err="1">
                <a:solidFill>
                  <a:srgbClr val="0F2D2E"/>
                </a:solidFill>
                <a:latin typeface="Century Gothic"/>
              </a:rPr>
              <a:t>example</a:t>
            </a:r>
            <a:r>
              <a:rPr lang="pt-PT" sz="1800" dirty="0">
                <a:solidFill>
                  <a:srgbClr val="0F2D2E"/>
                </a:solidFill>
                <a:latin typeface="Century Gothic"/>
              </a:rPr>
              <a:t>, can </a:t>
            </a:r>
            <a:r>
              <a:rPr lang="pt-PT" sz="1800" dirty="0" err="1">
                <a:solidFill>
                  <a:srgbClr val="0F2D2E"/>
                </a:solidFill>
                <a:latin typeface="Century Gothic"/>
              </a:rPr>
              <a:t>we</a:t>
            </a:r>
            <a:r>
              <a:rPr lang="pt-PT" sz="1800" dirty="0">
                <a:solidFill>
                  <a:srgbClr val="0F2D2E"/>
                </a:solidFill>
                <a:latin typeface="Century Gothic"/>
              </a:rPr>
              <a:t> </a:t>
            </a:r>
            <a:r>
              <a:rPr lang="pt-PT" sz="1800" dirty="0" err="1">
                <a:solidFill>
                  <a:srgbClr val="0F2D2E"/>
                </a:solidFill>
                <a:latin typeface="Century Gothic"/>
              </a:rPr>
              <a:t>consider</a:t>
            </a:r>
            <a:r>
              <a:rPr lang="pt-PT" sz="1800" dirty="0">
                <a:solidFill>
                  <a:srgbClr val="0F2D2E"/>
                </a:solidFill>
                <a:latin typeface="Century Gothic"/>
              </a:rPr>
              <a:t> </a:t>
            </a:r>
            <a:r>
              <a:rPr lang="pt-PT" sz="1800" dirty="0" err="1">
                <a:solidFill>
                  <a:srgbClr val="0F2D2E"/>
                </a:solidFill>
                <a:latin typeface="Century Gothic"/>
              </a:rPr>
              <a:t>different</a:t>
            </a:r>
            <a:r>
              <a:rPr lang="pt-PT" sz="1800" dirty="0">
                <a:solidFill>
                  <a:srgbClr val="0F2D2E"/>
                </a:solidFill>
                <a:latin typeface="Century Gothic"/>
              </a:rPr>
              <a:t> </a:t>
            </a:r>
            <a:r>
              <a:rPr lang="pt-PT" sz="1800" dirty="0" err="1">
                <a:solidFill>
                  <a:srgbClr val="0F2D2E"/>
                </a:solidFill>
                <a:latin typeface="Century Gothic"/>
              </a:rPr>
              <a:t>methods</a:t>
            </a:r>
            <a:r>
              <a:rPr lang="pt-PT" sz="1800" dirty="0">
                <a:solidFill>
                  <a:srgbClr val="0F2D2E"/>
                </a:solidFill>
                <a:latin typeface="Century Gothic"/>
              </a:rPr>
              <a:t> </a:t>
            </a:r>
            <a:r>
              <a:rPr lang="pt-PT" sz="1800" dirty="0" err="1">
                <a:solidFill>
                  <a:srgbClr val="0F2D2E"/>
                </a:solidFill>
                <a:latin typeface="Century Gothic"/>
              </a:rPr>
              <a:t>such</a:t>
            </a:r>
            <a:r>
              <a:rPr lang="pt-PT" sz="1800" dirty="0">
                <a:solidFill>
                  <a:srgbClr val="0F2D2E"/>
                </a:solidFill>
                <a:latin typeface="Century Gothic"/>
              </a:rPr>
              <a:t> as </a:t>
            </a:r>
            <a:r>
              <a:rPr lang="pt-PT" sz="1800" dirty="0" err="1">
                <a:solidFill>
                  <a:srgbClr val="0F2D2E"/>
                </a:solidFill>
                <a:latin typeface="Century Gothic"/>
              </a:rPr>
              <a:t>opening</a:t>
            </a:r>
            <a:r>
              <a:rPr lang="pt-PT" sz="1800" dirty="0">
                <a:solidFill>
                  <a:srgbClr val="0F2D2E"/>
                </a:solidFill>
                <a:latin typeface="Century Gothic"/>
              </a:rPr>
              <a:t> </a:t>
            </a:r>
            <a:r>
              <a:rPr lang="pt-PT" sz="1800" dirty="0" err="1">
                <a:solidFill>
                  <a:srgbClr val="0F2D2E"/>
                </a:solidFill>
                <a:latin typeface="Century Gothic"/>
              </a:rPr>
              <a:t>windows</a:t>
            </a:r>
            <a:r>
              <a:rPr lang="pt-PT" sz="1800" dirty="0">
                <a:solidFill>
                  <a:srgbClr val="0F2D2E"/>
                </a:solidFill>
                <a:latin typeface="Century Gothic"/>
              </a:rPr>
              <a:t> </a:t>
            </a:r>
            <a:r>
              <a:rPr lang="pt-PT" sz="1800" dirty="0" err="1">
                <a:solidFill>
                  <a:srgbClr val="0F2D2E"/>
                </a:solidFill>
                <a:latin typeface="Century Gothic"/>
              </a:rPr>
              <a:t>and</a:t>
            </a:r>
            <a:r>
              <a:rPr lang="pt-PT" sz="1800" dirty="0">
                <a:solidFill>
                  <a:srgbClr val="0F2D2E"/>
                </a:solidFill>
                <a:latin typeface="Century Gothic"/>
              </a:rPr>
              <a:t> </a:t>
            </a:r>
            <a:r>
              <a:rPr lang="pt-PT" sz="1800" dirty="0" err="1">
                <a:solidFill>
                  <a:srgbClr val="0F2D2E"/>
                </a:solidFill>
                <a:latin typeface="Century Gothic"/>
              </a:rPr>
              <a:t>using</a:t>
            </a:r>
            <a:r>
              <a:rPr lang="pt-PT" sz="1800" dirty="0">
                <a:solidFill>
                  <a:srgbClr val="0F2D2E"/>
                </a:solidFill>
                <a:latin typeface="Century Gothic"/>
              </a:rPr>
              <a:t> </a:t>
            </a:r>
            <a:r>
              <a:rPr lang="pt-PT" sz="1800" dirty="0" err="1">
                <a:solidFill>
                  <a:srgbClr val="0F2D2E"/>
                </a:solidFill>
                <a:latin typeface="Century Gothic"/>
              </a:rPr>
              <a:t>air</a:t>
            </a:r>
            <a:r>
              <a:rPr lang="pt-PT" sz="1800" dirty="0">
                <a:solidFill>
                  <a:srgbClr val="0F2D2E"/>
                </a:solidFill>
                <a:latin typeface="Century Gothic"/>
              </a:rPr>
              <a:t> </a:t>
            </a:r>
            <a:r>
              <a:rPr lang="pt-PT" sz="1800" dirty="0" err="1">
                <a:solidFill>
                  <a:srgbClr val="0F2D2E"/>
                </a:solidFill>
                <a:latin typeface="Century Gothic"/>
              </a:rPr>
              <a:t>conditioning</a:t>
            </a:r>
            <a:r>
              <a:rPr lang="pt-PT" sz="1800" dirty="0">
                <a:solidFill>
                  <a:srgbClr val="0F2D2E"/>
                </a:solidFill>
                <a:latin typeface="Century Gothic"/>
              </a:rPr>
              <a:t>?</a:t>
            </a:r>
            <a:endParaRPr lang="tr-TR" sz="1800" dirty="0">
              <a:solidFill>
                <a:srgbClr val="0F2D2E"/>
              </a:solidFill>
              <a:latin typeface="Century Gothic"/>
            </a:endParaRPr>
          </a:p>
          <a:p>
            <a:pPr marL="0" marR="0" lvl="0" indent="0" algn="just" rtl="0">
              <a:lnSpc>
                <a:spcPct val="147000"/>
              </a:lnSpc>
              <a:spcBef>
                <a:spcPts val="0"/>
              </a:spcBef>
              <a:spcAft>
                <a:spcPts val="0"/>
              </a:spcAft>
              <a:buNone/>
            </a:pPr>
            <a:endParaRPr lang="en-US" sz="1800" dirty="0">
              <a:solidFill>
                <a:srgbClr val="0F2D2E"/>
              </a:solidFill>
              <a:latin typeface="Century Gothic"/>
              <a:ea typeface="Century Gothic"/>
              <a:cs typeface="Century Gothic"/>
              <a:sym typeface="Century Gothic"/>
            </a:endParaRPr>
          </a:p>
          <a:p>
            <a:pPr marL="0" marR="0" lvl="0" indent="0" algn="just" rtl="0">
              <a:lnSpc>
                <a:spcPct val="147000"/>
              </a:lnSpc>
              <a:spcBef>
                <a:spcPts val="0"/>
              </a:spcBef>
              <a:spcAft>
                <a:spcPts val="0"/>
              </a:spcAft>
              <a:buNone/>
            </a:pPr>
            <a:endParaRPr lang="en-US" sz="1800" dirty="0">
              <a:solidFill>
                <a:srgbClr val="0F2D2E"/>
              </a:solidFill>
              <a:latin typeface="Century Gothic"/>
              <a:ea typeface="Century Gothic"/>
              <a:cs typeface="Century Gothic"/>
              <a:sym typeface="Century Gothic"/>
            </a:endParaRPr>
          </a:p>
          <a:p>
            <a:pPr marL="0" marR="0" lvl="0" indent="0" algn="just" rtl="0">
              <a:lnSpc>
                <a:spcPct val="147000"/>
              </a:lnSpc>
              <a:spcBef>
                <a:spcPts val="0"/>
              </a:spcBef>
              <a:spcAft>
                <a:spcPts val="0"/>
              </a:spcAft>
              <a:buNone/>
            </a:pPr>
            <a:endParaRPr lang="en-US" sz="1800" dirty="0">
              <a:solidFill>
                <a:srgbClr val="0F2D2E"/>
              </a:solidFill>
              <a:latin typeface="Century Gothic"/>
              <a:ea typeface="Century Gothic"/>
              <a:cs typeface="Century Gothic"/>
              <a:sym typeface="Century Gothic"/>
            </a:endParaRPr>
          </a:p>
        </p:txBody>
      </p:sp>
      <p:cxnSp>
        <p:nvCxnSpPr>
          <p:cNvPr id="173" name="Google Shape;173;p5">
            <a:extLst>
              <a:ext uri="{FF2B5EF4-FFF2-40B4-BE49-F238E27FC236}">
                <a16:creationId xmlns:a16="http://schemas.microsoft.com/office/drawing/2014/main" id="{4C7E8031-B6AE-DC2C-8415-716A2E36FA2E}"/>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5" name="Google Shape;175;p5">
            <a:extLst>
              <a:ext uri="{FF2B5EF4-FFF2-40B4-BE49-F238E27FC236}">
                <a16:creationId xmlns:a16="http://schemas.microsoft.com/office/drawing/2014/main" id="{1BB11D59-3D0F-EFBF-0256-28969120F1F9}"/>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a:extLst>
              <a:ext uri="{FF2B5EF4-FFF2-40B4-BE49-F238E27FC236}">
                <a16:creationId xmlns:a16="http://schemas.microsoft.com/office/drawing/2014/main" id="{3BC7213D-327E-E214-DDE9-2B71DAE0380B}"/>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2" name="Google Shape;172;p5">
            <a:extLst>
              <a:ext uri="{FF2B5EF4-FFF2-40B4-BE49-F238E27FC236}">
                <a16:creationId xmlns:a16="http://schemas.microsoft.com/office/drawing/2014/main" id="{49E6A6BB-DFA4-ED8C-7DEC-2E7CB8B0FE61}"/>
              </a:ext>
            </a:extLst>
          </p:cNvPr>
          <p:cNvSpPr txBox="1"/>
          <p:nvPr/>
        </p:nvSpPr>
        <p:spPr>
          <a:xfrm>
            <a:off x="1687783" y="1038326"/>
            <a:ext cx="14085617" cy="1235723"/>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Cross-Disciplinary Applications</a:t>
            </a:r>
          </a:p>
        </p:txBody>
      </p:sp>
      <p:sp>
        <p:nvSpPr>
          <p:cNvPr id="4" name="Google Shape;174;p5">
            <a:extLst>
              <a:ext uri="{FF2B5EF4-FFF2-40B4-BE49-F238E27FC236}">
                <a16:creationId xmlns:a16="http://schemas.microsoft.com/office/drawing/2014/main" id="{03953FAA-F7D9-963C-2BE3-D155071DA872}"/>
              </a:ext>
            </a:extLst>
          </p:cNvPr>
          <p:cNvSpPr txBox="1"/>
          <p:nvPr/>
        </p:nvSpPr>
        <p:spPr>
          <a:xfrm>
            <a:off x="1711756" y="2141515"/>
            <a:ext cx="15291714" cy="926407"/>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300" dirty="0">
                <a:solidFill>
                  <a:srgbClr val="0F2D2E"/>
                </a:solidFill>
                <a:latin typeface="Calibri"/>
                <a:ea typeface="Calibri"/>
                <a:cs typeface="Calibri"/>
                <a:sym typeface="Calibri"/>
              </a:rPr>
              <a:t>Project -2</a:t>
            </a:r>
            <a:endParaRPr dirty="0"/>
          </a:p>
        </p:txBody>
      </p:sp>
    </p:spTree>
    <p:extLst>
      <p:ext uri="{BB962C8B-B14F-4D97-AF65-F5344CB8AC3E}">
        <p14:creationId xmlns:p14="http://schemas.microsoft.com/office/powerpoint/2010/main" val="11104942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0">
          <a:extLst>
            <a:ext uri="{FF2B5EF4-FFF2-40B4-BE49-F238E27FC236}">
              <a16:creationId xmlns:a16="http://schemas.microsoft.com/office/drawing/2014/main" id="{FEF65CB5-E20B-E46E-6EF0-504B69C42584}"/>
            </a:ext>
          </a:extLst>
        </p:cNvPr>
        <p:cNvGrpSpPr/>
        <p:nvPr/>
      </p:nvGrpSpPr>
      <p:grpSpPr>
        <a:xfrm>
          <a:off x="0" y="0"/>
          <a:ext cx="0" cy="0"/>
          <a:chOff x="0" y="0"/>
          <a:chExt cx="0" cy="0"/>
        </a:xfrm>
      </p:grpSpPr>
      <p:grpSp>
        <p:nvGrpSpPr>
          <p:cNvPr id="201" name="Google Shape;201;p7">
            <a:extLst>
              <a:ext uri="{FF2B5EF4-FFF2-40B4-BE49-F238E27FC236}">
                <a16:creationId xmlns:a16="http://schemas.microsoft.com/office/drawing/2014/main" id="{E71EC3BC-83F8-8F98-84E0-03FF923FBF14}"/>
              </a:ext>
            </a:extLst>
          </p:cNvPr>
          <p:cNvGrpSpPr/>
          <p:nvPr/>
        </p:nvGrpSpPr>
        <p:grpSpPr>
          <a:xfrm>
            <a:off x="-653516" y="1556412"/>
            <a:ext cx="20370072" cy="7386415"/>
            <a:chOff x="0" y="0"/>
            <a:chExt cx="5364957" cy="1585039"/>
          </a:xfrm>
        </p:grpSpPr>
        <p:sp>
          <p:nvSpPr>
            <p:cNvPr id="202" name="Google Shape;202;p7">
              <a:extLst>
                <a:ext uri="{FF2B5EF4-FFF2-40B4-BE49-F238E27FC236}">
                  <a16:creationId xmlns:a16="http://schemas.microsoft.com/office/drawing/2014/main" id="{7B184E15-D4DF-07E6-3EC9-F770F5540DA4}"/>
                </a:ext>
              </a:extLst>
            </p:cNvPr>
            <p:cNvSpPr/>
            <p:nvPr/>
          </p:nvSpPr>
          <p:spPr>
            <a:xfrm>
              <a:off x="0" y="0"/>
              <a:ext cx="5364957" cy="1585039"/>
            </a:xfrm>
            <a:custGeom>
              <a:avLst/>
              <a:gdLst/>
              <a:ahLst/>
              <a:cxnLst/>
              <a:rect l="l" t="t" r="r" b="b"/>
              <a:pathLst>
                <a:path w="5364957" h="1585039" extrusionOk="0">
                  <a:moveTo>
                    <a:pt x="0" y="0"/>
                  </a:moveTo>
                  <a:lnTo>
                    <a:pt x="5364957" y="0"/>
                  </a:lnTo>
                  <a:lnTo>
                    <a:pt x="5364957" y="1585039"/>
                  </a:lnTo>
                  <a:lnTo>
                    <a:pt x="0" y="1585039"/>
                  </a:lnTo>
                  <a:close/>
                </a:path>
              </a:pathLst>
            </a:custGeom>
            <a:solidFill>
              <a:srgbClr val="FFFFFF"/>
            </a:solidFill>
            <a:ln w="114300" cap="sq" cmpd="sng">
              <a:solidFill>
                <a:srgbClr val="39999F"/>
              </a:solidFill>
              <a:prstDash val="solid"/>
              <a:miter lim="8000"/>
              <a:headEnd type="none" w="sm" len="sm"/>
              <a:tailEnd type="none" w="sm" len="sm"/>
            </a:ln>
          </p:spPr>
          <p:txBody>
            <a:bodyPr/>
            <a:lstStyle/>
            <a:p>
              <a:endParaRPr lang="tr-TR"/>
            </a:p>
          </p:txBody>
        </p:sp>
        <p:sp>
          <p:nvSpPr>
            <p:cNvPr id="203" name="Google Shape;203;p7">
              <a:extLst>
                <a:ext uri="{FF2B5EF4-FFF2-40B4-BE49-F238E27FC236}">
                  <a16:creationId xmlns:a16="http://schemas.microsoft.com/office/drawing/2014/main" id="{30CE577C-2F59-119A-8A2E-6E71A846DF55}"/>
                </a:ext>
              </a:extLst>
            </p:cNvPr>
            <p:cNvSpPr txBox="1"/>
            <p:nvPr/>
          </p:nvSpPr>
          <p:spPr>
            <a:xfrm>
              <a:off x="0" y="28575"/>
              <a:ext cx="5364957" cy="1556464"/>
            </a:xfrm>
            <a:prstGeom prst="rect">
              <a:avLst/>
            </a:prstGeom>
            <a:noFill/>
            <a:ln>
              <a:noFill/>
            </a:ln>
          </p:spPr>
          <p:txBody>
            <a:bodyPr spcFirstLastPara="1" wrap="square" lIns="50800" tIns="50800" rIns="50800" bIns="50800" anchor="ctr" anchorCtr="0">
              <a:noAutofit/>
            </a:bodyPr>
            <a:lstStyle/>
            <a:p>
              <a:pPr marL="0" marR="0" lvl="0" indent="0" algn="ctr" rtl="0">
                <a:lnSpc>
                  <a:spcPct val="103833"/>
                </a:lnSpc>
                <a:spcBef>
                  <a:spcPts val="0"/>
                </a:spcBef>
                <a:spcAft>
                  <a:spcPts val="0"/>
                </a:spcAft>
                <a:buNone/>
              </a:pPr>
              <a:endParaRPr sz="1800" dirty="0">
                <a:solidFill>
                  <a:schemeClr val="dk1"/>
                </a:solidFill>
                <a:latin typeface="Calibri"/>
                <a:ea typeface="Calibri"/>
                <a:cs typeface="Calibri"/>
                <a:sym typeface="Calibri"/>
              </a:endParaRPr>
            </a:p>
          </p:txBody>
        </p:sp>
      </p:grpSp>
      <p:sp>
        <p:nvSpPr>
          <p:cNvPr id="204" name="Google Shape;204;p7">
            <a:extLst>
              <a:ext uri="{FF2B5EF4-FFF2-40B4-BE49-F238E27FC236}">
                <a16:creationId xmlns:a16="http://schemas.microsoft.com/office/drawing/2014/main" id="{CB9FF358-2F3A-EDD5-C9C6-2C05F17C332C}"/>
              </a:ext>
            </a:extLst>
          </p:cNvPr>
          <p:cNvSpPr txBox="1"/>
          <p:nvPr/>
        </p:nvSpPr>
        <p:spPr>
          <a:xfrm>
            <a:off x="-653516" y="2835099"/>
            <a:ext cx="8134432" cy="1221553"/>
          </a:xfrm>
          <a:prstGeom prst="rect">
            <a:avLst/>
          </a:prstGeom>
          <a:noFill/>
          <a:ln>
            <a:noFill/>
          </a:ln>
        </p:spPr>
        <p:txBody>
          <a:bodyPr spcFirstLastPara="1" wrap="square" lIns="0" tIns="0" rIns="0" bIns="0" anchor="t" anchorCtr="0">
            <a:spAutoFit/>
          </a:bodyPr>
          <a:lstStyle/>
          <a:p>
            <a:pPr marL="0" marR="0" lvl="0" indent="0" algn="r" rtl="0">
              <a:lnSpc>
                <a:spcPct val="147020"/>
              </a:lnSpc>
              <a:spcBef>
                <a:spcPts val="0"/>
              </a:spcBef>
              <a:spcAft>
                <a:spcPts val="0"/>
              </a:spcAft>
              <a:buNone/>
            </a:pPr>
            <a:r>
              <a:rPr lang="en-US" sz="5400" dirty="0">
                <a:solidFill>
                  <a:srgbClr val="0F2D2E"/>
                </a:solidFill>
                <a:latin typeface="Century Gothic"/>
                <a:ea typeface="Century Gothic"/>
                <a:cs typeface="Century Gothic"/>
                <a:sym typeface="Century Gothic"/>
              </a:rPr>
              <a:t>Project-2:</a:t>
            </a:r>
          </a:p>
        </p:txBody>
      </p:sp>
      <p:sp>
        <p:nvSpPr>
          <p:cNvPr id="205" name="Google Shape;205;p7">
            <a:extLst>
              <a:ext uri="{FF2B5EF4-FFF2-40B4-BE49-F238E27FC236}">
                <a16:creationId xmlns:a16="http://schemas.microsoft.com/office/drawing/2014/main" id="{33054D1F-8C6C-DD36-8A58-C1C1395B933E}"/>
              </a:ext>
            </a:extLst>
          </p:cNvPr>
          <p:cNvSpPr txBox="1"/>
          <p:nvPr/>
        </p:nvSpPr>
        <p:spPr>
          <a:xfrm>
            <a:off x="18947" y="4642355"/>
            <a:ext cx="10991088" cy="3036729"/>
          </a:xfrm>
          <a:prstGeom prst="rect">
            <a:avLst/>
          </a:prstGeom>
          <a:noFill/>
          <a:ln>
            <a:noFill/>
          </a:ln>
        </p:spPr>
        <p:txBody>
          <a:bodyPr spcFirstLastPara="1" wrap="square" lIns="0" tIns="0" rIns="0" bIns="0" anchor="t" anchorCtr="0">
            <a:spAutoFit/>
          </a:bodyPr>
          <a:lstStyle/>
          <a:p>
            <a:pPr algn="just">
              <a:spcAft>
                <a:spcPts val="800"/>
              </a:spcAft>
            </a:pPr>
            <a:r>
              <a:rPr lang="pt-PT" sz="1800" b="1"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What</a:t>
            </a:r>
            <a:r>
              <a:rPr lang="pt-PT" sz="1800" b="1"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 do </a:t>
            </a:r>
            <a:r>
              <a:rPr lang="pt-PT" sz="1800" b="1"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you</a:t>
            </a:r>
            <a:r>
              <a:rPr lang="pt-PT" sz="1800" b="1"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 </a:t>
            </a:r>
            <a:r>
              <a:rPr lang="pt-PT" sz="1800" b="1" dirty="0" err="1">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need</a:t>
            </a:r>
            <a:r>
              <a:rPr lang="pt-PT" sz="1800" b="1" dirty="0">
                <a:solidFill>
                  <a:srgbClr val="3A3E42"/>
                </a:solidFill>
                <a:effectLst/>
                <a:latin typeface="Calibri" panose="020F0502020204030204" pitchFamily="34" charset="0"/>
                <a:ea typeface="Times New Roman" panose="02020603050405020304" pitchFamily="18" charset="0"/>
                <a:cs typeface="Calibri" panose="020F0502020204030204" pitchFamily="34" charset="0"/>
              </a:rPr>
              <a: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50000"/>
              </a:lnSpc>
              <a:spcAft>
                <a:spcPts val="800"/>
              </a:spcAft>
              <a:buSzPts val="1000"/>
              <a:buFont typeface="Symbol" pitchFamily="2" charset="2"/>
              <a:buChar char=""/>
              <a:tabLst>
                <a:tab pos="457200" algn="l"/>
              </a:tabLst>
            </a:pPr>
            <a:r>
              <a:rPr lang="pt-PT"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1x </a:t>
            </a:r>
            <a:r>
              <a:rPr lang="pt-PT"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Arduino</a:t>
            </a:r>
            <a:r>
              <a:rPr lang="pt-PT"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(Uno, Nano, etc.)</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50000"/>
              </a:lnSpc>
              <a:spcAft>
                <a:spcPts val="800"/>
              </a:spcAft>
              <a:buSzPts val="1000"/>
              <a:buFont typeface="Symbol" pitchFamily="2" charset="2"/>
              <a:buChar char=""/>
              <a:tabLst>
                <a:tab pos="457200" algn="l"/>
              </a:tabLst>
            </a:pPr>
            <a:r>
              <a:rPr lang="pt-PT"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1x </a:t>
            </a:r>
            <a:r>
              <a:rPr lang="pt-PT"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Breadboard</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50000"/>
              </a:lnSpc>
              <a:spcAft>
                <a:spcPts val="800"/>
              </a:spcAft>
              <a:buSzPts val="1000"/>
              <a:buFont typeface="Symbol" pitchFamily="2" charset="2"/>
              <a:buChar char=""/>
              <a:tabLst>
                <a:tab pos="457200" algn="l"/>
              </a:tabLst>
            </a:pPr>
            <a:r>
              <a:rPr lang="pt-PT"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1x DHT11 </a:t>
            </a:r>
            <a:r>
              <a:rPr lang="pt-PT"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Temperature</a:t>
            </a:r>
            <a:r>
              <a:rPr lang="pt-PT"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pt-PT"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and</a:t>
            </a:r>
            <a:r>
              <a:rPr lang="pt-PT"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pt-PT"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Humidity</a:t>
            </a:r>
            <a:r>
              <a:rPr lang="pt-PT"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Sensor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50000"/>
              </a:lnSpc>
              <a:spcAft>
                <a:spcPts val="800"/>
              </a:spcAft>
              <a:buSzPts val="1000"/>
              <a:buFont typeface="Symbol" pitchFamily="2" charset="2"/>
              <a:buChar char=""/>
              <a:tabLst>
                <a:tab pos="457200" algn="l"/>
              </a:tabLst>
            </a:pPr>
            <a:r>
              <a:rPr lang="pt-PT"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1x I2C 16×2 LCD Display</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50000"/>
              </a:lnSpc>
              <a:spcAft>
                <a:spcPts val="800"/>
              </a:spcAft>
              <a:buSzPts val="1000"/>
              <a:buFont typeface="Symbol" pitchFamily="2" charset="2"/>
              <a:buChar char=""/>
              <a:tabLst>
                <a:tab pos="457200" algn="l"/>
              </a:tabLst>
            </a:pPr>
            <a:r>
              <a:rPr lang="pt-PT"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Jumper</a:t>
            </a:r>
            <a:r>
              <a:rPr lang="pt-PT"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Cables</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07" name="Google Shape;207;p7">
            <a:extLst>
              <a:ext uri="{FF2B5EF4-FFF2-40B4-BE49-F238E27FC236}">
                <a16:creationId xmlns:a16="http://schemas.microsoft.com/office/drawing/2014/main" id="{09FE8802-EABE-4EA8-C0C3-CB9D5DA5E06E}"/>
              </a:ext>
            </a:extLst>
          </p:cNvPr>
          <p:cNvCxnSpPr/>
          <p:nvPr/>
        </p:nvCxnSpPr>
        <p:spPr>
          <a:xfrm rot="10800000">
            <a:off x="-7578279" y="4126280"/>
            <a:ext cx="15156557" cy="0"/>
          </a:xfrm>
          <a:prstGeom prst="straightConnector1">
            <a:avLst/>
          </a:prstGeom>
          <a:noFill/>
          <a:ln w="76200" cap="flat" cmpd="sng">
            <a:solidFill>
              <a:srgbClr val="39999F"/>
            </a:solidFill>
            <a:prstDash val="solid"/>
            <a:round/>
            <a:headEnd type="none" w="sm" len="sm"/>
            <a:tailEnd type="none" w="sm" len="sm"/>
          </a:ln>
        </p:spPr>
      </p:cxnSp>
      <p:sp>
        <p:nvSpPr>
          <p:cNvPr id="208" name="Google Shape;208;p7">
            <a:extLst>
              <a:ext uri="{FF2B5EF4-FFF2-40B4-BE49-F238E27FC236}">
                <a16:creationId xmlns:a16="http://schemas.microsoft.com/office/drawing/2014/main" id="{1B263776-1809-317E-E330-88C543C06CF0}"/>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209" name="Google Shape;209;p7">
            <a:extLst>
              <a:ext uri="{FF2B5EF4-FFF2-40B4-BE49-F238E27FC236}">
                <a16:creationId xmlns:a16="http://schemas.microsoft.com/office/drawing/2014/main" id="{B51EF18B-829F-B44D-C0E8-736224F5EC4D}"/>
              </a:ext>
            </a:extLst>
          </p:cNvPr>
          <p:cNvPicPr preferRelativeResize="0"/>
          <p:nvPr/>
        </p:nvPicPr>
        <p:blipFill rotWithShape="1">
          <a:blip r:embed="rId4">
            <a:alphaModFix/>
          </a:blip>
          <a:srcRect/>
          <a:stretch/>
        </p:blipFill>
        <p:spPr>
          <a:xfrm>
            <a:off x="16078200" y="-71701"/>
            <a:ext cx="2429920" cy="2429920"/>
          </a:xfrm>
          <a:prstGeom prst="rect">
            <a:avLst/>
          </a:prstGeom>
          <a:noFill/>
          <a:ln>
            <a:noFill/>
          </a:ln>
        </p:spPr>
      </p:pic>
      <p:sp>
        <p:nvSpPr>
          <p:cNvPr id="2" name="Rectangle 2">
            <a:extLst>
              <a:ext uri="{FF2B5EF4-FFF2-40B4-BE49-F238E27FC236}">
                <a16:creationId xmlns:a16="http://schemas.microsoft.com/office/drawing/2014/main" id="{474F611E-9D22-3372-CD3E-471250D7EA6A}"/>
              </a:ext>
            </a:extLst>
          </p:cNvPr>
          <p:cNvSpPr>
            <a:spLocks noChangeArrowheads="1"/>
          </p:cNvSpPr>
          <p:nvPr/>
        </p:nvSpPr>
        <p:spPr bwMode="auto">
          <a:xfrm>
            <a:off x="11682498" y="4126279"/>
            <a:ext cx="2235694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tr-TR"/>
          </a:p>
        </p:txBody>
      </p:sp>
      <p:pic>
        <p:nvPicPr>
          <p:cNvPr id="3" name="Resim 2" descr="Measuring Temperature and Humidity with Arduino DHT11">
            <a:extLst>
              <a:ext uri="{FF2B5EF4-FFF2-40B4-BE49-F238E27FC236}">
                <a16:creationId xmlns:a16="http://schemas.microsoft.com/office/drawing/2014/main" id="{2199823C-882F-7153-E463-373EFBC24F21}"/>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682498" y="4171998"/>
            <a:ext cx="7708712" cy="45243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31261793"/>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2171</Words>
  <Application>Microsoft Macintosh PowerPoint</Application>
  <PresentationFormat>Özel</PresentationFormat>
  <Paragraphs>249</Paragraphs>
  <Slides>21</Slides>
  <Notes>21</Notes>
  <HiddenSlides>0</HiddenSlides>
  <MMClips>0</MMClips>
  <ScaleCrop>false</ScaleCrop>
  <HeadingPairs>
    <vt:vector size="6" baseType="variant">
      <vt:variant>
        <vt:lpstr>Kullanılan Yazı Tipleri</vt:lpstr>
      </vt:variant>
      <vt:variant>
        <vt:i4>6</vt:i4>
      </vt:variant>
      <vt:variant>
        <vt:lpstr>Tema</vt:lpstr>
      </vt:variant>
      <vt:variant>
        <vt:i4>1</vt:i4>
      </vt:variant>
      <vt:variant>
        <vt:lpstr>Slayt Başlıkları</vt:lpstr>
      </vt:variant>
      <vt:variant>
        <vt:i4>21</vt:i4>
      </vt:variant>
    </vt:vector>
  </HeadingPairs>
  <TitlesOfParts>
    <vt:vector size="28" baseType="lpstr">
      <vt:lpstr>Symbol</vt:lpstr>
      <vt:lpstr>Monaco</vt:lpstr>
      <vt:lpstr>Arial</vt:lpstr>
      <vt:lpstr>inherit</vt:lpstr>
      <vt:lpstr>Century Gothic</vt:lpstr>
      <vt:lpstr>Calibri</vt:lpstr>
      <vt:lpstr>Office Theme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Utilizador</dc:creator>
  <cp:lastModifiedBy>Ali Gokdemir</cp:lastModifiedBy>
  <cp:revision>3</cp:revision>
  <dcterms:created xsi:type="dcterms:W3CDTF">2006-08-16T00:00:00Z</dcterms:created>
  <dcterms:modified xsi:type="dcterms:W3CDTF">2025-01-13T21:11:17Z</dcterms:modified>
</cp:coreProperties>
</file>